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Lst>
  <p:notesMasterIdLst>
    <p:notesMasterId r:id="rId50"/>
  </p:notesMasterIdLst>
  <p:sldIdLst>
    <p:sldId id="305" r:id="rId2"/>
    <p:sldId id="256" r:id="rId3"/>
    <p:sldId id="301" r:id="rId4"/>
    <p:sldId id="303" r:id="rId5"/>
    <p:sldId id="257" r:id="rId6"/>
    <p:sldId id="304" r:id="rId7"/>
    <p:sldId id="259" r:id="rId8"/>
    <p:sldId id="258" r:id="rId9"/>
    <p:sldId id="260" r:id="rId10"/>
    <p:sldId id="307"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9" r:id="rId48"/>
    <p:sldId id="298" r:id="rId49"/>
  </p:sldIdLst>
  <p:sldSz cx="18288000" cy="10287000"/>
  <p:notesSz cx="6858000" cy="9144000"/>
  <p:embeddedFontLst>
    <p:embeddedFont>
      <p:font typeface="Abadi" panose="020B0604020104020204" pitchFamily="34" charset="0"/>
      <p:regular r:id="rId51"/>
    </p:embeddedFont>
    <p:embeddedFont>
      <p:font typeface="Aharoni" panose="02010803020104030203" pitchFamily="2" charset="-79"/>
      <p:bold r:id="rId52"/>
    </p:embeddedFont>
    <p:embeddedFont>
      <p:font typeface="Aldhabi" panose="01000000000000000000" pitchFamily="2" charset="-78"/>
      <p:regular r:id="rId53"/>
    </p:embeddedFont>
    <p:embeddedFont>
      <p:font typeface="Arial Narrow" panose="020B0606020202030204" pitchFamily="34" charset="0"/>
      <p:regular r:id="rId54"/>
      <p:bold r:id="rId55"/>
      <p:italic r:id="rId56"/>
      <p:boldItalic r:id="rId57"/>
    </p:embeddedFont>
    <p:embeddedFont>
      <p:font typeface="Arimo" panose="020B0604020202020204" charset="0"/>
      <p:regular r:id="rId58"/>
    </p:embeddedFont>
    <p:embeddedFont>
      <p:font typeface="Arimo Bold" panose="020B0604020202020204" charset="0"/>
      <p:regular r:id="rId59"/>
    </p:embeddedFont>
    <p:embeddedFont>
      <p:font typeface="Century Gothic" panose="020B0502020202020204" pitchFamily="34" charset="0"/>
      <p:regular r:id="rId60"/>
      <p:bold r:id="rId61"/>
      <p:italic r:id="rId62"/>
      <p:boldItalic r:id="rId63"/>
    </p:embeddedFont>
    <p:embeddedFont>
      <p:font typeface="Open Sans" panose="020B0606030504020204" pitchFamily="34" charset="0"/>
      <p:regular r:id="rId64"/>
      <p:bold r:id="rId65"/>
      <p:italic r:id="rId66"/>
      <p:boldItalic r:id="rId67"/>
    </p:embeddedFont>
    <p:embeddedFont>
      <p:font typeface="Roboto" panose="02000000000000000000" pitchFamily="2" charset="0"/>
      <p:regular r:id="rId68"/>
      <p:bold r:id="rId69"/>
      <p:italic r:id="rId70"/>
      <p:boldItalic r:id="rId71"/>
    </p:embeddedFont>
    <p:embeddedFont>
      <p:font typeface="Roboto Bold" panose="02000000000000000000" charset="0"/>
      <p:regular r:id="rId72"/>
    </p:embeddedFont>
    <p:embeddedFont>
      <p:font typeface="Tahoma" panose="020B0604030504040204" pitchFamily="34" charset="0"/>
      <p:regular r:id="rId73"/>
      <p:bold r:id="rId74"/>
    </p:embeddedFont>
    <p:embeddedFont>
      <p:font typeface="TT Rounds Condensed" panose="020B0604020202020204" charset="0"/>
      <p:regular r:id="rId75"/>
    </p:embeddedFont>
    <p:embeddedFont>
      <p:font typeface="TT Rounds Condensed Bold" panose="020B0604020202020204" charset="0"/>
      <p:regular r:id="rId76"/>
    </p:embeddedFont>
    <p:embeddedFont>
      <p:font typeface="TT Rounds Condensed Bold Italics" panose="020B0604020202020204" charset="0"/>
      <p:regular r:id="rId77"/>
    </p:embeddedFont>
    <p:embeddedFont>
      <p:font typeface="Wingdings 3" panose="05040102010807070707" pitchFamily="18" charset="2"/>
      <p:regular r:id="rId7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22" autoAdjust="0"/>
  </p:normalViewPr>
  <p:slideViewPr>
    <p:cSldViewPr>
      <p:cViewPr varScale="1">
        <p:scale>
          <a:sx n="52" d="100"/>
          <a:sy n="52" d="100"/>
        </p:scale>
        <p:origin x="86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llip Meher" userId="bb21a1d980ab456e" providerId="LiveId" clId="{E703F1B0-929B-44F3-9CDD-ACCDB1AE5287}"/>
    <pc:docChg chg="modSld">
      <pc:chgData name="Dillip Meher" userId="bb21a1d980ab456e" providerId="LiveId" clId="{E703F1B0-929B-44F3-9CDD-ACCDB1AE5287}" dt="2024-04-04T02:49:03.725" v="388" actId="20577"/>
      <pc:docMkLst>
        <pc:docMk/>
      </pc:docMkLst>
      <pc:sldChg chg="addSp modSp mod">
        <pc:chgData name="Dillip Meher" userId="bb21a1d980ab456e" providerId="LiveId" clId="{E703F1B0-929B-44F3-9CDD-ACCDB1AE5287}" dt="2024-04-04T02:49:03.725" v="388" actId="20577"/>
        <pc:sldMkLst>
          <pc:docMk/>
          <pc:sldMk cId="0" sldId="289"/>
        </pc:sldMkLst>
        <pc:spChg chg="mod">
          <ac:chgData name="Dillip Meher" userId="bb21a1d980ab456e" providerId="LiveId" clId="{E703F1B0-929B-44F3-9CDD-ACCDB1AE5287}" dt="2024-04-04T02:37:12.165" v="1" actId="1076"/>
          <ac:spMkLst>
            <pc:docMk/>
            <pc:sldMk cId="0" sldId="289"/>
            <ac:spMk id="13" creationId="{00000000-0000-0000-0000-000000000000}"/>
          </ac:spMkLst>
        </pc:spChg>
        <pc:spChg chg="mod">
          <ac:chgData name="Dillip Meher" userId="bb21a1d980ab456e" providerId="LiveId" clId="{E703F1B0-929B-44F3-9CDD-ACCDB1AE5287}" dt="2024-04-04T02:37:25.096" v="3" actId="1076"/>
          <ac:spMkLst>
            <pc:docMk/>
            <pc:sldMk cId="0" sldId="289"/>
            <ac:spMk id="14" creationId="{00000000-0000-0000-0000-000000000000}"/>
          </ac:spMkLst>
        </pc:spChg>
        <pc:spChg chg="mod">
          <ac:chgData name="Dillip Meher" userId="bb21a1d980ab456e" providerId="LiveId" clId="{E703F1B0-929B-44F3-9CDD-ACCDB1AE5287}" dt="2024-04-04T02:37:21.408" v="2" actId="1076"/>
          <ac:spMkLst>
            <pc:docMk/>
            <pc:sldMk cId="0" sldId="289"/>
            <ac:spMk id="15" creationId="{00000000-0000-0000-0000-000000000000}"/>
          </ac:spMkLst>
        </pc:spChg>
        <pc:spChg chg="mod">
          <ac:chgData name="Dillip Meher" userId="bb21a1d980ab456e" providerId="LiveId" clId="{E703F1B0-929B-44F3-9CDD-ACCDB1AE5287}" dt="2024-04-04T02:37:29.687" v="4" actId="1076"/>
          <ac:spMkLst>
            <pc:docMk/>
            <pc:sldMk cId="0" sldId="289"/>
            <ac:spMk id="16" creationId="{00000000-0000-0000-0000-000000000000}"/>
          </ac:spMkLst>
        </pc:spChg>
        <pc:spChg chg="mod">
          <ac:chgData name="Dillip Meher" userId="bb21a1d980ab456e" providerId="LiveId" clId="{E703F1B0-929B-44F3-9CDD-ACCDB1AE5287}" dt="2024-04-04T02:37:35.759" v="5" actId="1076"/>
          <ac:spMkLst>
            <pc:docMk/>
            <pc:sldMk cId="0" sldId="289"/>
            <ac:spMk id="17" creationId="{00000000-0000-0000-0000-000000000000}"/>
          </ac:spMkLst>
        </pc:spChg>
        <pc:spChg chg="add mod">
          <ac:chgData name="Dillip Meher" userId="bb21a1d980ab456e" providerId="LiveId" clId="{E703F1B0-929B-44F3-9CDD-ACCDB1AE5287}" dt="2024-04-04T02:41:39.085" v="104" actId="1076"/>
          <ac:spMkLst>
            <pc:docMk/>
            <pc:sldMk cId="0" sldId="289"/>
            <ac:spMk id="20" creationId="{23742DD1-5E21-3A92-7755-5E82104F1732}"/>
          </ac:spMkLst>
        </pc:spChg>
        <pc:spChg chg="add mod">
          <ac:chgData name="Dillip Meher" userId="bb21a1d980ab456e" providerId="LiveId" clId="{E703F1B0-929B-44F3-9CDD-ACCDB1AE5287}" dt="2024-04-04T02:49:03.725" v="388" actId="20577"/>
          <ac:spMkLst>
            <pc:docMk/>
            <pc:sldMk cId="0" sldId="289"/>
            <ac:spMk id="22" creationId="{19088E64-FB48-DAC7-7821-3A1EB9DEF199}"/>
          </ac:spMkLst>
        </pc:spChg>
        <pc:picChg chg="mod">
          <ac:chgData name="Dillip Meher" userId="bb21a1d980ab456e" providerId="LiveId" clId="{E703F1B0-929B-44F3-9CDD-ACCDB1AE5287}" dt="2024-04-04T02:04:58.714" v="0" actId="1076"/>
          <ac:picMkLst>
            <pc:docMk/>
            <pc:sldMk cId="0" sldId="289"/>
            <ac:picMk id="3" creationId="{2B5FE72C-CA9B-0A46-D8FE-C862F3E94B0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6BF987-17F5-47D1-A146-486CE0BB8D7F}" type="doc">
      <dgm:prSet loTypeId="urn:microsoft.com/office/officeart/2011/layout/CircleProcess" loCatId="process" qsTypeId="urn:microsoft.com/office/officeart/2005/8/quickstyle/simple2" qsCatId="simple" csTypeId="urn:microsoft.com/office/officeart/2005/8/colors/colorful1" csCatId="colorful" phldr="1"/>
      <dgm:spPr/>
      <dgm:t>
        <a:bodyPr/>
        <a:lstStyle/>
        <a:p>
          <a:endParaRPr lang="en-US"/>
        </a:p>
      </dgm:t>
    </dgm:pt>
    <dgm:pt modelId="{A410F608-CF32-411A-835E-C94FC49C7ABF}">
      <dgm:prSet phldrT="[Text]" custT="1"/>
      <dgm:spPr/>
      <dgm:t>
        <a:bodyPr/>
        <a:lstStyle/>
        <a:p>
          <a:r>
            <a:rPr lang="en-US" sz="1800" b="0" dirty="0">
              <a:latin typeface="Open Sans" panose="020B0606030504020204"/>
            </a:rPr>
            <a:t>Define the Problem</a:t>
          </a:r>
          <a:endParaRPr lang="en-US" sz="1400" b="0" dirty="0">
            <a:latin typeface="Open Sans" panose="020B0606030504020204"/>
          </a:endParaRPr>
        </a:p>
      </dgm:t>
    </dgm:pt>
    <dgm:pt modelId="{C06595EF-3EEF-4673-A641-F636680AA37F}" type="parTrans" cxnId="{3CD85A76-2EEC-4769-94BA-B9791267A9A4}">
      <dgm:prSet/>
      <dgm:spPr/>
      <dgm:t>
        <a:bodyPr/>
        <a:lstStyle/>
        <a:p>
          <a:endParaRPr lang="en-US"/>
        </a:p>
      </dgm:t>
    </dgm:pt>
    <dgm:pt modelId="{59FD839A-370F-4717-8E64-145FB3A5E0CB}" type="sibTrans" cxnId="{3CD85A76-2EEC-4769-94BA-B9791267A9A4}">
      <dgm:prSet/>
      <dgm:spPr/>
      <dgm:t>
        <a:bodyPr/>
        <a:lstStyle/>
        <a:p>
          <a:endParaRPr lang="en-US"/>
        </a:p>
      </dgm:t>
    </dgm:pt>
    <dgm:pt modelId="{0C44A18C-5037-4C05-9F82-5D9B002A3E1C}">
      <dgm:prSet phldrT="[Text]" custT="1"/>
      <dgm:spPr/>
      <dgm:t>
        <a:bodyPr/>
        <a:lstStyle/>
        <a:p>
          <a:r>
            <a:rPr lang="en-US" sz="1600" b="0" dirty="0">
              <a:solidFill>
                <a:schemeClr val="bg1"/>
              </a:solidFill>
              <a:latin typeface="Open Sans" panose="020B0606030504020204"/>
            </a:rPr>
            <a:t>Customer Churn</a:t>
          </a:r>
        </a:p>
      </dgm:t>
    </dgm:pt>
    <dgm:pt modelId="{371C088E-59B1-4DB3-9149-734E92BD0842}" type="parTrans" cxnId="{6DA29072-B877-493C-9332-E7CDB56EB9CB}">
      <dgm:prSet/>
      <dgm:spPr/>
      <dgm:t>
        <a:bodyPr/>
        <a:lstStyle/>
        <a:p>
          <a:endParaRPr lang="en-US"/>
        </a:p>
      </dgm:t>
    </dgm:pt>
    <dgm:pt modelId="{2E00A0C3-92ED-4B4E-B8C2-5E22A4F1A92A}" type="sibTrans" cxnId="{6DA29072-B877-493C-9332-E7CDB56EB9CB}">
      <dgm:prSet/>
      <dgm:spPr/>
      <dgm:t>
        <a:bodyPr/>
        <a:lstStyle/>
        <a:p>
          <a:endParaRPr lang="en-US"/>
        </a:p>
      </dgm:t>
    </dgm:pt>
    <dgm:pt modelId="{E4479615-AA02-4872-8F05-F2A1FAA86F85}">
      <dgm:prSet phldrT="[Text]" custT="1"/>
      <dgm:spPr/>
      <dgm:t>
        <a:bodyPr/>
        <a:lstStyle/>
        <a:p>
          <a:r>
            <a:rPr lang="en-US" sz="1800" b="0" dirty="0">
              <a:latin typeface="Open Sans" panose="020B0606030504020204"/>
            </a:rPr>
            <a:t>Collect and Prepare Data</a:t>
          </a:r>
        </a:p>
      </dgm:t>
    </dgm:pt>
    <dgm:pt modelId="{463EFE12-07C6-4FAE-9C6E-E5C9F3CB89DB}" type="parTrans" cxnId="{961B63B9-1022-4C6F-BAED-41822B1B9D00}">
      <dgm:prSet/>
      <dgm:spPr/>
      <dgm:t>
        <a:bodyPr/>
        <a:lstStyle/>
        <a:p>
          <a:endParaRPr lang="en-US"/>
        </a:p>
      </dgm:t>
    </dgm:pt>
    <dgm:pt modelId="{7F4BFE9F-E06F-4E44-9EFC-C3C752D6C6A7}" type="sibTrans" cxnId="{961B63B9-1022-4C6F-BAED-41822B1B9D00}">
      <dgm:prSet/>
      <dgm:spPr/>
      <dgm:t>
        <a:bodyPr/>
        <a:lstStyle/>
        <a:p>
          <a:endParaRPr lang="en-US"/>
        </a:p>
      </dgm:t>
    </dgm:pt>
    <dgm:pt modelId="{3EF0A3E0-6081-4AEB-88BD-6D8E9EE3428C}">
      <dgm:prSet phldrT="[Text]" custT="1"/>
      <dgm:spPr/>
      <dgm:t>
        <a:bodyPr/>
        <a:lstStyle/>
        <a:p>
          <a:pPr marL="171450" lvl="1" indent="-171450" algn="l" defTabSz="711200">
            <a:lnSpc>
              <a:spcPct val="90000"/>
            </a:lnSpc>
            <a:spcBef>
              <a:spcPct val="0"/>
            </a:spcBef>
            <a:spcAft>
              <a:spcPct val="15000"/>
            </a:spcAft>
            <a:buChar char="•"/>
          </a:pPr>
          <a:r>
            <a:rPr lang="en-IN" sz="1600" b="0" kern="1200" dirty="0">
              <a:solidFill>
                <a:prstClr val="white"/>
              </a:solidFill>
              <a:latin typeface="Open Sans" panose="020B0606030504020204"/>
              <a:ea typeface="+mn-ea"/>
              <a:cs typeface="+mn-cs"/>
            </a:rPr>
            <a:t>Dataset contains information of customer using Telcom services </a:t>
          </a:r>
          <a:endParaRPr lang="en-US" sz="1600" b="0" kern="1200" dirty="0">
            <a:solidFill>
              <a:prstClr val="white"/>
            </a:solidFill>
            <a:latin typeface="Open Sans" panose="020B0606030504020204"/>
            <a:ea typeface="+mn-ea"/>
            <a:cs typeface="+mn-cs"/>
          </a:endParaRPr>
        </a:p>
      </dgm:t>
    </dgm:pt>
    <dgm:pt modelId="{A02CE9C4-93B5-4B73-B63D-428E9379F8AC}" type="parTrans" cxnId="{7EDD13B5-AFC6-4983-9BF2-9E0E040DD0FE}">
      <dgm:prSet/>
      <dgm:spPr/>
      <dgm:t>
        <a:bodyPr/>
        <a:lstStyle/>
        <a:p>
          <a:endParaRPr lang="en-US"/>
        </a:p>
      </dgm:t>
    </dgm:pt>
    <dgm:pt modelId="{52E54B43-A814-4928-9584-42F99BDB2007}" type="sibTrans" cxnId="{7EDD13B5-AFC6-4983-9BF2-9E0E040DD0FE}">
      <dgm:prSet/>
      <dgm:spPr/>
      <dgm:t>
        <a:bodyPr/>
        <a:lstStyle/>
        <a:p>
          <a:endParaRPr lang="en-US"/>
        </a:p>
      </dgm:t>
    </dgm:pt>
    <dgm:pt modelId="{003D14AE-F9BE-4DF7-B018-30508FD9D628}">
      <dgm:prSet phldrT="[Text]" custT="1"/>
      <dgm:spPr/>
      <dgm:t>
        <a:bodyPr/>
        <a:lstStyle/>
        <a:p>
          <a:r>
            <a:rPr lang="en-US" sz="1800" b="0" dirty="0">
              <a:latin typeface="Open Sans" panose="020B0606030504020204"/>
            </a:rPr>
            <a:t>Feature Engineering</a:t>
          </a:r>
        </a:p>
      </dgm:t>
    </dgm:pt>
    <dgm:pt modelId="{9BCC231E-1CCC-45C9-80CC-C5AEB6B7DD72}" type="parTrans" cxnId="{5C6FBEBC-DC5C-42E8-932C-839A3B063DA5}">
      <dgm:prSet/>
      <dgm:spPr/>
      <dgm:t>
        <a:bodyPr/>
        <a:lstStyle/>
        <a:p>
          <a:endParaRPr lang="en-US"/>
        </a:p>
      </dgm:t>
    </dgm:pt>
    <dgm:pt modelId="{1AD1B940-6A69-4C4C-BADB-EB10733D6725}" type="sibTrans" cxnId="{5C6FBEBC-DC5C-42E8-932C-839A3B063DA5}">
      <dgm:prSet/>
      <dgm:spPr/>
      <dgm:t>
        <a:bodyPr/>
        <a:lstStyle/>
        <a:p>
          <a:endParaRPr lang="en-US"/>
        </a:p>
      </dgm:t>
    </dgm:pt>
    <dgm:pt modelId="{B2F51C13-95D1-46ED-A912-5DE33A3D72D6}">
      <dgm:prSet phldrT="[Text]" custT="1"/>
      <dgm:spPr/>
      <dgm:t>
        <a:bodyPr/>
        <a:lstStyle/>
        <a:p>
          <a:pPr marL="171450" lvl="1" indent="-171450" algn="l" defTabSz="711200">
            <a:lnSpc>
              <a:spcPct val="90000"/>
            </a:lnSpc>
            <a:spcBef>
              <a:spcPct val="0"/>
            </a:spcBef>
            <a:spcAft>
              <a:spcPct val="15000"/>
            </a:spcAft>
            <a:buChar char="•"/>
          </a:pPr>
          <a:r>
            <a:rPr lang="en-US" sz="1600" b="0" kern="1200" dirty="0">
              <a:solidFill>
                <a:prstClr val="white"/>
              </a:solidFill>
              <a:latin typeface="Open Sans" panose="020B0606030504020204"/>
              <a:ea typeface="+mn-ea"/>
              <a:cs typeface="+mn-cs"/>
            </a:rPr>
            <a:t>Feature Scaling</a:t>
          </a:r>
        </a:p>
      </dgm:t>
    </dgm:pt>
    <dgm:pt modelId="{2A8C813B-75C5-44B5-8536-2B8735AF01EC}" type="parTrans" cxnId="{0F71931B-EDAC-420B-AF6C-7AD5FA22E526}">
      <dgm:prSet/>
      <dgm:spPr/>
      <dgm:t>
        <a:bodyPr/>
        <a:lstStyle/>
        <a:p>
          <a:endParaRPr lang="en-US"/>
        </a:p>
      </dgm:t>
    </dgm:pt>
    <dgm:pt modelId="{6CF14021-7718-4D73-BFD7-FFA23A867864}" type="sibTrans" cxnId="{0F71931B-EDAC-420B-AF6C-7AD5FA22E526}">
      <dgm:prSet/>
      <dgm:spPr/>
      <dgm:t>
        <a:bodyPr/>
        <a:lstStyle/>
        <a:p>
          <a:endParaRPr lang="en-US"/>
        </a:p>
      </dgm:t>
    </dgm:pt>
    <dgm:pt modelId="{0D871414-218B-4221-8404-DB2D87391A24}">
      <dgm:prSet phldrT="[Text]" custT="1"/>
      <dgm:spPr/>
      <dgm:t>
        <a:bodyPr/>
        <a:lstStyle/>
        <a:p>
          <a:r>
            <a:rPr lang="en-US" sz="1800" b="0" dirty="0">
              <a:latin typeface="Open Sans" panose="020B0606030504020204"/>
            </a:rPr>
            <a:t>Test and Refine Machine Learning Model</a:t>
          </a:r>
        </a:p>
      </dgm:t>
    </dgm:pt>
    <dgm:pt modelId="{A8BE39D1-33E5-4E0B-B60F-A07DE20E548E}" type="parTrans" cxnId="{B10D1E0C-D117-4459-A13A-12D5E2D8F84D}">
      <dgm:prSet/>
      <dgm:spPr/>
      <dgm:t>
        <a:bodyPr/>
        <a:lstStyle/>
        <a:p>
          <a:endParaRPr lang="en-US"/>
        </a:p>
      </dgm:t>
    </dgm:pt>
    <dgm:pt modelId="{F195118A-63AB-4D43-BB04-35F8EB7DB64B}" type="sibTrans" cxnId="{B10D1E0C-D117-4459-A13A-12D5E2D8F84D}">
      <dgm:prSet/>
      <dgm:spPr/>
      <dgm:t>
        <a:bodyPr/>
        <a:lstStyle/>
        <a:p>
          <a:endParaRPr lang="en-US"/>
        </a:p>
      </dgm:t>
    </dgm:pt>
    <dgm:pt modelId="{54E15BF9-72C0-45DB-A3BE-E22A19AFA94F}">
      <dgm:prSet phldrT="[Text]" custT="1"/>
      <dgm:spPr/>
      <dgm:t>
        <a:bodyPr/>
        <a:lstStyle/>
        <a:p>
          <a:r>
            <a:rPr lang="en-US" sz="1800" b="0" dirty="0">
              <a:latin typeface="Open Sans" panose="020B0606030504020204"/>
            </a:rPr>
            <a:t>Machine Learning Prediction Service</a:t>
          </a:r>
        </a:p>
      </dgm:t>
    </dgm:pt>
    <dgm:pt modelId="{4C1267BD-8DA3-407E-B786-EFC8603A3771}" type="parTrans" cxnId="{5F3CA76D-CE8A-4EF7-A7EC-02F56410FD8B}">
      <dgm:prSet/>
      <dgm:spPr/>
      <dgm:t>
        <a:bodyPr/>
        <a:lstStyle/>
        <a:p>
          <a:endParaRPr lang="en-US"/>
        </a:p>
      </dgm:t>
    </dgm:pt>
    <dgm:pt modelId="{9F9D0632-6DCD-494D-A8B5-CB8243C9935B}" type="sibTrans" cxnId="{5F3CA76D-CE8A-4EF7-A7EC-02F56410FD8B}">
      <dgm:prSet/>
      <dgm:spPr/>
      <dgm:t>
        <a:bodyPr/>
        <a:lstStyle/>
        <a:p>
          <a:endParaRPr lang="en-US"/>
        </a:p>
      </dgm:t>
    </dgm:pt>
    <dgm:pt modelId="{F811C1D1-A36F-4541-9633-C050E44C1CCB}">
      <dgm:prSet phldrT="[Text]" custT="1"/>
      <dgm:spPr/>
      <dgm:t>
        <a:bodyPr/>
        <a:lstStyle/>
        <a:p>
          <a:r>
            <a:rPr lang="en-US" sz="1800" b="0" dirty="0">
              <a:latin typeface="Open Sans" panose="020B0606030504020204"/>
            </a:rPr>
            <a:t>Manage Prediction Service &amp; Model Deployment</a:t>
          </a:r>
        </a:p>
      </dgm:t>
    </dgm:pt>
    <dgm:pt modelId="{4ED40132-6219-4BE1-AEFD-B6755B7E0FEC}" type="parTrans" cxnId="{0CDC7E8D-C818-49EC-A3A3-7213B077D8C2}">
      <dgm:prSet/>
      <dgm:spPr/>
      <dgm:t>
        <a:bodyPr/>
        <a:lstStyle/>
        <a:p>
          <a:endParaRPr lang="en-US"/>
        </a:p>
      </dgm:t>
    </dgm:pt>
    <dgm:pt modelId="{83927589-E9C9-400C-A3FA-AB6C75C09EBF}" type="sibTrans" cxnId="{0CDC7E8D-C818-49EC-A3A3-7213B077D8C2}">
      <dgm:prSet/>
      <dgm:spPr/>
      <dgm:t>
        <a:bodyPr/>
        <a:lstStyle/>
        <a:p>
          <a:endParaRPr lang="en-US"/>
        </a:p>
      </dgm:t>
    </dgm:pt>
    <dgm:pt modelId="{D96C046D-9F0F-426E-B891-799B352D947B}">
      <dgm:prSet phldrT="[Text]" custT="1"/>
      <dgm:spPr/>
      <dgm:t>
        <a:bodyPr/>
        <a:lstStyle/>
        <a:p>
          <a:r>
            <a:rPr lang="en-US" sz="1600" b="0" dirty="0">
              <a:solidFill>
                <a:schemeClr val="bg1"/>
              </a:solidFill>
              <a:latin typeface="Open Sans" panose="020B0606030504020204"/>
            </a:rPr>
            <a:t>Train test split of data</a:t>
          </a:r>
        </a:p>
      </dgm:t>
    </dgm:pt>
    <dgm:pt modelId="{5F5CC963-2FF3-4BB6-9AF6-59763CF0D727}" type="parTrans" cxnId="{EF0F304B-C3DE-41EE-A75F-D67B5A534DB4}">
      <dgm:prSet/>
      <dgm:spPr/>
      <dgm:t>
        <a:bodyPr/>
        <a:lstStyle/>
        <a:p>
          <a:endParaRPr lang="en-US"/>
        </a:p>
      </dgm:t>
    </dgm:pt>
    <dgm:pt modelId="{9D93D259-D2BF-4387-B3E3-47A42E6A3AA4}" type="sibTrans" cxnId="{EF0F304B-C3DE-41EE-A75F-D67B5A534DB4}">
      <dgm:prSet/>
      <dgm:spPr/>
      <dgm:t>
        <a:bodyPr/>
        <a:lstStyle/>
        <a:p>
          <a:endParaRPr lang="en-US"/>
        </a:p>
      </dgm:t>
    </dgm:pt>
    <dgm:pt modelId="{AA6D3A95-10E6-41FB-ACE1-ACCA058CFE2D}">
      <dgm:prSet phldrT="[Text]" custT="1"/>
      <dgm:spPr/>
      <dgm:t>
        <a:bodyPr/>
        <a:lstStyle/>
        <a:p>
          <a:r>
            <a:rPr lang="en-US" sz="1600" b="0" dirty="0">
              <a:solidFill>
                <a:schemeClr val="bg1"/>
              </a:solidFill>
              <a:latin typeface="Open Sans" panose="020B0606030504020204"/>
            </a:rPr>
            <a:t>After Comparison  of different model selected the Best model for the Deployment</a:t>
          </a:r>
        </a:p>
      </dgm:t>
    </dgm:pt>
    <dgm:pt modelId="{F86F50C5-2E22-4868-9D40-530F4CB0E97C}" type="parTrans" cxnId="{170E85E7-E359-4BB9-B8A7-EAD5C44BD3AD}">
      <dgm:prSet/>
      <dgm:spPr/>
      <dgm:t>
        <a:bodyPr/>
        <a:lstStyle/>
        <a:p>
          <a:endParaRPr lang="en-US"/>
        </a:p>
      </dgm:t>
    </dgm:pt>
    <dgm:pt modelId="{6614F0C3-69FA-4C39-8CF3-0CACDD130EBE}" type="sibTrans" cxnId="{170E85E7-E359-4BB9-B8A7-EAD5C44BD3AD}">
      <dgm:prSet/>
      <dgm:spPr/>
      <dgm:t>
        <a:bodyPr/>
        <a:lstStyle/>
        <a:p>
          <a:endParaRPr lang="en-US"/>
        </a:p>
      </dgm:t>
    </dgm:pt>
    <dgm:pt modelId="{3D8A4A37-D70A-41B4-9675-371B68842428}">
      <dgm:prSet phldrT="[Text]" custT="1"/>
      <dgm:spPr/>
      <dgm:t>
        <a:bodyPr/>
        <a:lstStyle/>
        <a:p>
          <a:r>
            <a:rPr lang="en-US" sz="1800" b="0" dirty="0">
              <a:latin typeface="Open Sans" panose="020B0606030504020204"/>
            </a:rPr>
            <a:t>EDA</a:t>
          </a:r>
        </a:p>
      </dgm:t>
    </dgm:pt>
    <dgm:pt modelId="{94ACAA84-BE9B-486F-85F9-6B7EDC7F32C2}" type="parTrans" cxnId="{88CF6ACF-43EB-44B5-A384-851CF4869E36}">
      <dgm:prSet/>
      <dgm:spPr/>
      <dgm:t>
        <a:bodyPr/>
        <a:lstStyle/>
        <a:p>
          <a:endParaRPr lang="en-US"/>
        </a:p>
      </dgm:t>
    </dgm:pt>
    <dgm:pt modelId="{EAEA8BB5-E453-48EB-B29B-7285FB539F42}" type="sibTrans" cxnId="{88CF6ACF-43EB-44B5-A384-851CF4869E36}">
      <dgm:prSet/>
      <dgm:spPr/>
      <dgm:t>
        <a:bodyPr/>
        <a:lstStyle/>
        <a:p>
          <a:endParaRPr lang="en-US"/>
        </a:p>
      </dgm:t>
    </dgm:pt>
    <dgm:pt modelId="{CA72BC86-0F45-42AA-9778-683E49656D44}">
      <dgm:prSet phldrT="[Text]" custT="1"/>
      <dgm:spPr/>
      <dgm:t>
        <a:bodyPr/>
        <a:lstStyle/>
        <a:p>
          <a:pPr marL="171450" lvl="1" indent="-171450" algn="l" defTabSz="711200">
            <a:lnSpc>
              <a:spcPct val="90000"/>
            </a:lnSpc>
            <a:spcBef>
              <a:spcPct val="0"/>
            </a:spcBef>
            <a:spcAft>
              <a:spcPct val="15000"/>
            </a:spcAft>
            <a:buChar char="•"/>
          </a:pPr>
          <a:r>
            <a:rPr lang="en-US" sz="1600" b="0" kern="1200" dirty="0">
              <a:solidFill>
                <a:prstClr val="white"/>
              </a:solidFill>
              <a:latin typeface="Open Sans" panose="020B0606030504020204"/>
              <a:ea typeface="+mn-ea"/>
              <a:cs typeface="+mn-cs"/>
            </a:rPr>
            <a:t>Data has been Analyzed using Visualization methods to prepare the Model Building</a:t>
          </a:r>
        </a:p>
      </dgm:t>
    </dgm:pt>
    <dgm:pt modelId="{01BF871A-5EE8-41BD-BA68-053C2B526434}" type="parTrans" cxnId="{2A3D5BA1-8FC2-4D68-9592-B6E82023860A}">
      <dgm:prSet/>
      <dgm:spPr/>
      <dgm:t>
        <a:bodyPr/>
        <a:lstStyle/>
        <a:p>
          <a:endParaRPr lang="en-US"/>
        </a:p>
      </dgm:t>
    </dgm:pt>
    <dgm:pt modelId="{60FBFA2D-462A-4D33-B664-2738014DF715}" type="sibTrans" cxnId="{2A3D5BA1-8FC2-4D68-9592-B6E82023860A}">
      <dgm:prSet/>
      <dgm:spPr/>
      <dgm:t>
        <a:bodyPr/>
        <a:lstStyle/>
        <a:p>
          <a:endParaRPr lang="en-US"/>
        </a:p>
      </dgm:t>
    </dgm:pt>
    <dgm:pt modelId="{BC918EB7-4FD9-4DFC-982A-38079035014C}">
      <dgm:prSet phldrT="[Text]" custT="1"/>
      <dgm:spPr/>
      <dgm:t>
        <a:bodyPr/>
        <a:lstStyle/>
        <a:p>
          <a:pPr marL="171450" lvl="1" indent="-171450" algn="l" defTabSz="711200">
            <a:lnSpc>
              <a:spcPct val="90000"/>
            </a:lnSpc>
            <a:spcBef>
              <a:spcPct val="0"/>
            </a:spcBef>
            <a:spcAft>
              <a:spcPct val="15000"/>
            </a:spcAft>
            <a:buChar char="•"/>
          </a:pPr>
          <a:r>
            <a:rPr lang="en-US" sz="1600" b="0" kern="1200" dirty="0">
              <a:solidFill>
                <a:prstClr val="white"/>
              </a:solidFill>
              <a:latin typeface="Open Sans" panose="020B0606030504020204"/>
              <a:ea typeface="+mn-ea"/>
              <a:cs typeface="+mn-cs"/>
            </a:rPr>
            <a:t>One Hot Encoding</a:t>
          </a:r>
        </a:p>
      </dgm:t>
    </dgm:pt>
    <dgm:pt modelId="{F845DAD8-8C06-4037-870C-2D3EA8197F88}" type="parTrans" cxnId="{C07BBA70-C9A7-4B0C-8389-EA83457B87EA}">
      <dgm:prSet/>
      <dgm:spPr/>
      <dgm:t>
        <a:bodyPr/>
        <a:lstStyle/>
        <a:p>
          <a:endParaRPr lang="en-US"/>
        </a:p>
      </dgm:t>
    </dgm:pt>
    <dgm:pt modelId="{C68429AD-9882-4CC7-82C8-8A351F851649}" type="sibTrans" cxnId="{C07BBA70-C9A7-4B0C-8389-EA83457B87EA}">
      <dgm:prSet/>
      <dgm:spPr/>
      <dgm:t>
        <a:bodyPr/>
        <a:lstStyle/>
        <a:p>
          <a:endParaRPr lang="en-US"/>
        </a:p>
      </dgm:t>
    </dgm:pt>
    <dgm:pt modelId="{5537CB73-C897-4B9B-9D49-8460245785BD}">
      <dgm:prSet phldrT="[Text]" custT="1"/>
      <dgm:spPr/>
      <dgm:t>
        <a:bodyPr/>
        <a:lstStyle/>
        <a:p>
          <a:r>
            <a:rPr lang="en-US" sz="1600" b="0" dirty="0">
              <a:solidFill>
                <a:schemeClr val="bg1"/>
              </a:solidFill>
              <a:latin typeface="Open Sans" panose="020B0606030504020204"/>
            </a:rPr>
            <a:t>Use of Different Machine learning models to get the best one to reduce the churn rate </a:t>
          </a:r>
        </a:p>
      </dgm:t>
    </dgm:pt>
    <dgm:pt modelId="{8F932048-C1EF-4A8D-8244-3712A9F591DF}" type="parTrans" cxnId="{AB146E74-FCDC-4A49-86FC-9111C608FE9F}">
      <dgm:prSet/>
      <dgm:spPr/>
      <dgm:t>
        <a:bodyPr/>
        <a:lstStyle/>
        <a:p>
          <a:endParaRPr lang="en-US"/>
        </a:p>
      </dgm:t>
    </dgm:pt>
    <dgm:pt modelId="{F9CA579F-5C1C-46C6-A038-05F3C2206B0E}" type="sibTrans" cxnId="{AB146E74-FCDC-4A49-86FC-9111C608FE9F}">
      <dgm:prSet/>
      <dgm:spPr/>
      <dgm:t>
        <a:bodyPr/>
        <a:lstStyle/>
        <a:p>
          <a:endParaRPr lang="en-US"/>
        </a:p>
      </dgm:t>
    </dgm:pt>
    <dgm:pt modelId="{3D8CEC6E-25BB-4389-A526-F53BA9572B85}">
      <dgm:prSet phldrT="[Text]" custT="1"/>
      <dgm:spPr/>
      <dgm:t>
        <a:bodyPr/>
        <a:lstStyle/>
        <a:p>
          <a:pPr marL="171450" lvl="1" indent="-171450" algn="l" defTabSz="711200">
            <a:lnSpc>
              <a:spcPct val="90000"/>
            </a:lnSpc>
            <a:spcBef>
              <a:spcPct val="0"/>
            </a:spcBef>
            <a:spcAft>
              <a:spcPct val="15000"/>
            </a:spcAft>
            <a:buChar char="•"/>
          </a:pPr>
          <a:r>
            <a:rPr lang="en-US" sz="1600" b="0" kern="1200" dirty="0">
              <a:solidFill>
                <a:prstClr val="white"/>
              </a:solidFill>
              <a:latin typeface="Open Sans" panose="020B0606030504020204"/>
              <a:ea typeface="+mn-ea"/>
              <a:cs typeface="+mn-cs"/>
            </a:rPr>
            <a:t>Label Encoding	</a:t>
          </a:r>
        </a:p>
      </dgm:t>
    </dgm:pt>
    <dgm:pt modelId="{959B723A-31B2-4E0C-B5B8-212123B93113}" type="parTrans" cxnId="{A50C8C87-C9F0-4075-B3C9-407D1FC5BF59}">
      <dgm:prSet/>
      <dgm:spPr/>
      <dgm:t>
        <a:bodyPr/>
        <a:lstStyle/>
        <a:p>
          <a:endParaRPr lang="en-US"/>
        </a:p>
      </dgm:t>
    </dgm:pt>
    <dgm:pt modelId="{DE09228F-6D50-4C29-9104-F33DD0450594}" type="sibTrans" cxnId="{A50C8C87-C9F0-4075-B3C9-407D1FC5BF59}">
      <dgm:prSet/>
      <dgm:spPr/>
      <dgm:t>
        <a:bodyPr/>
        <a:lstStyle/>
        <a:p>
          <a:endParaRPr lang="en-US"/>
        </a:p>
      </dgm:t>
    </dgm:pt>
    <dgm:pt modelId="{7EA15E15-88B9-400B-BDA9-BBC20987A866}" type="pres">
      <dgm:prSet presAssocID="{B16BF987-17F5-47D1-A146-486CE0BB8D7F}" presName="Name0" presStyleCnt="0">
        <dgm:presLayoutVars>
          <dgm:chMax val="11"/>
          <dgm:chPref val="11"/>
          <dgm:dir/>
          <dgm:resizeHandles/>
        </dgm:presLayoutVars>
      </dgm:prSet>
      <dgm:spPr/>
    </dgm:pt>
    <dgm:pt modelId="{3A74D9ED-063B-4371-BF26-A75EDE4D4622}" type="pres">
      <dgm:prSet presAssocID="{F811C1D1-A36F-4541-9633-C050E44C1CCB}" presName="Accent7" presStyleCnt="0"/>
      <dgm:spPr/>
    </dgm:pt>
    <dgm:pt modelId="{203147A1-361C-4E02-88E5-2354CCE85D29}" type="pres">
      <dgm:prSet presAssocID="{F811C1D1-A36F-4541-9633-C050E44C1CCB}" presName="Accent" presStyleLbl="node1" presStyleIdx="0" presStyleCnt="7"/>
      <dgm:spPr/>
    </dgm:pt>
    <dgm:pt modelId="{E8E83525-8B59-4FAC-962A-66E9287A8192}" type="pres">
      <dgm:prSet presAssocID="{F811C1D1-A36F-4541-9633-C050E44C1CCB}" presName="ParentBackground7" presStyleCnt="0"/>
      <dgm:spPr/>
    </dgm:pt>
    <dgm:pt modelId="{5FB088BA-9139-48ED-99A3-019D5970A82D}" type="pres">
      <dgm:prSet presAssocID="{F811C1D1-A36F-4541-9633-C050E44C1CCB}" presName="ParentBackground" presStyleLbl="fgAcc1" presStyleIdx="0" presStyleCnt="7"/>
      <dgm:spPr/>
    </dgm:pt>
    <dgm:pt modelId="{470A9739-AD29-4FC0-AFEA-9712935C542A}" type="pres">
      <dgm:prSet presAssocID="{F811C1D1-A36F-4541-9633-C050E44C1CCB}" presName="Child7" presStyleLbl="revTx" presStyleIdx="0" presStyleCnt="7">
        <dgm:presLayoutVars>
          <dgm:chMax val="0"/>
          <dgm:chPref val="0"/>
          <dgm:bulletEnabled val="1"/>
        </dgm:presLayoutVars>
      </dgm:prSet>
      <dgm:spPr/>
    </dgm:pt>
    <dgm:pt modelId="{40D318D9-1463-4493-8E25-6E9141534C22}" type="pres">
      <dgm:prSet presAssocID="{F811C1D1-A36F-4541-9633-C050E44C1CCB}" presName="Parent7" presStyleLbl="revTx" presStyleIdx="0" presStyleCnt="7">
        <dgm:presLayoutVars>
          <dgm:chMax val="1"/>
          <dgm:chPref val="1"/>
          <dgm:bulletEnabled val="1"/>
        </dgm:presLayoutVars>
      </dgm:prSet>
      <dgm:spPr/>
    </dgm:pt>
    <dgm:pt modelId="{01EDDFB8-08D2-4DA7-926F-EE2B507A5E29}" type="pres">
      <dgm:prSet presAssocID="{54E15BF9-72C0-45DB-A3BE-E22A19AFA94F}" presName="Accent6" presStyleCnt="0"/>
      <dgm:spPr/>
    </dgm:pt>
    <dgm:pt modelId="{6E768D04-B074-4A53-A173-515AE57AA768}" type="pres">
      <dgm:prSet presAssocID="{54E15BF9-72C0-45DB-A3BE-E22A19AFA94F}" presName="Accent" presStyleLbl="node1" presStyleIdx="1" presStyleCnt="7"/>
      <dgm:spPr/>
    </dgm:pt>
    <dgm:pt modelId="{DA83659E-F7D8-4FC1-A834-3BE358225B94}" type="pres">
      <dgm:prSet presAssocID="{54E15BF9-72C0-45DB-A3BE-E22A19AFA94F}" presName="ParentBackground6" presStyleCnt="0"/>
      <dgm:spPr/>
    </dgm:pt>
    <dgm:pt modelId="{63932953-9EB0-4D79-9770-1C1DB6750DBC}" type="pres">
      <dgm:prSet presAssocID="{54E15BF9-72C0-45DB-A3BE-E22A19AFA94F}" presName="ParentBackground" presStyleLbl="fgAcc1" presStyleIdx="1" presStyleCnt="7"/>
      <dgm:spPr/>
    </dgm:pt>
    <dgm:pt modelId="{1C397449-8EF7-4E71-A090-0DA4706718CE}" type="pres">
      <dgm:prSet presAssocID="{54E15BF9-72C0-45DB-A3BE-E22A19AFA94F}" presName="Child6" presStyleLbl="revTx" presStyleIdx="1" presStyleCnt="7">
        <dgm:presLayoutVars>
          <dgm:chMax val="0"/>
          <dgm:chPref val="0"/>
          <dgm:bulletEnabled val="1"/>
        </dgm:presLayoutVars>
      </dgm:prSet>
      <dgm:spPr/>
    </dgm:pt>
    <dgm:pt modelId="{3AEBBC9B-9F04-43A3-A4C3-7997E459B452}" type="pres">
      <dgm:prSet presAssocID="{54E15BF9-72C0-45DB-A3BE-E22A19AFA94F}" presName="Parent6" presStyleLbl="revTx" presStyleIdx="1" presStyleCnt="7">
        <dgm:presLayoutVars>
          <dgm:chMax val="1"/>
          <dgm:chPref val="1"/>
          <dgm:bulletEnabled val="1"/>
        </dgm:presLayoutVars>
      </dgm:prSet>
      <dgm:spPr/>
    </dgm:pt>
    <dgm:pt modelId="{4E8F241E-74CF-4D62-810E-95E82A8C7AD8}" type="pres">
      <dgm:prSet presAssocID="{0D871414-218B-4221-8404-DB2D87391A24}" presName="Accent5" presStyleCnt="0"/>
      <dgm:spPr/>
    </dgm:pt>
    <dgm:pt modelId="{AA4A7523-5641-40C4-885D-42DAA3049110}" type="pres">
      <dgm:prSet presAssocID="{0D871414-218B-4221-8404-DB2D87391A24}" presName="Accent" presStyleLbl="node1" presStyleIdx="2" presStyleCnt="7"/>
      <dgm:spPr/>
    </dgm:pt>
    <dgm:pt modelId="{E2AB8567-DECE-4137-95EE-EA140CCB4A07}" type="pres">
      <dgm:prSet presAssocID="{0D871414-218B-4221-8404-DB2D87391A24}" presName="ParentBackground5" presStyleCnt="0"/>
      <dgm:spPr/>
    </dgm:pt>
    <dgm:pt modelId="{7EA02C3A-E37D-4B81-90F2-833DB308AE29}" type="pres">
      <dgm:prSet presAssocID="{0D871414-218B-4221-8404-DB2D87391A24}" presName="ParentBackground" presStyleLbl="fgAcc1" presStyleIdx="2" presStyleCnt="7"/>
      <dgm:spPr/>
    </dgm:pt>
    <dgm:pt modelId="{80432725-BDB5-4D93-9114-4B69A8AFB2FC}" type="pres">
      <dgm:prSet presAssocID="{0D871414-218B-4221-8404-DB2D87391A24}" presName="Child5" presStyleLbl="revTx" presStyleIdx="2" presStyleCnt="7">
        <dgm:presLayoutVars>
          <dgm:chMax val="0"/>
          <dgm:chPref val="0"/>
          <dgm:bulletEnabled val="1"/>
        </dgm:presLayoutVars>
      </dgm:prSet>
      <dgm:spPr/>
    </dgm:pt>
    <dgm:pt modelId="{FE4978EB-AA74-4745-937E-B674F392F8E3}" type="pres">
      <dgm:prSet presAssocID="{0D871414-218B-4221-8404-DB2D87391A24}" presName="Parent5" presStyleLbl="revTx" presStyleIdx="2" presStyleCnt="7">
        <dgm:presLayoutVars>
          <dgm:chMax val="1"/>
          <dgm:chPref val="1"/>
          <dgm:bulletEnabled val="1"/>
        </dgm:presLayoutVars>
      </dgm:prSet>
      <dgm:spPr/>
    </dgm:pt>
    <dgm:pt modelId="{468F8950-E747-4E24-A19F-6B369CFFAF89}" type="pres">
      <dgm:prSet presAssocID="{003D14AE-F9BE-4DF7-B018-30508FD9D628}" presName="Accent4" presStyleCnt="0"/>
      <dgm:spPr/>
    </dgm:pt>
    <dgm:pt modelId="{770A7F2E-61E5-4E35-B7C3-7E209CE3EBAE}" type="pres">
      <dgm:prSet presAssocID="{003D14AE-F9BE-4DF7-B018-30508FD9D628}" presName="Accent" presStyleLbl="node1" presStyleIdx="3" presStyleCnt="7"/>
      <dgm:spPr/>
    </dgm:pt>
    <dgm:pt modelId="{C4A13031-F8D8-4A83-B0F0-740EAA6E9B96}" type="pres">
      <dgm:prSet presAssocID="{003D14AE-F9BE-4DF7-B018-30508FD9D628}" presName="ParentBackground4" presStyleCnt="0"/>
      <dgm:spPr/>
    </dgm:pt>
    <dgm:pt modelId="{5C88112D-7791-4F78-AC27-09E08E38ECD9}" type="pres">
      <dgm:prSet presAssocID="{003D14AE-F9BE-4DF7-B018-30508FD9D628}" presName="ParentBackground" presStyleLbl="fgAcc1" presStyleIdx="3" presStyleCnt="7"/>
      <dgm:spPr/>
    </dgm:pt>
    <dgm:pt modelId="{7E308841-1298-432A-A10E-BC6C9BF4575D}" type="pres">
      <dgm:prSet presAssocID="{003D14AE-F9BE-4DF7-B018-30508FD9D628}" presName="Child4" presStyleLbl="revTx" presStyleIdx="3" presStyleCnt="7">
        <dgm:presLayoutVars>
          <dgm:chMax val="0"/>
          <dgm:chPref val="0"/>
          <dgm:bulletEnabled val="1"/>
        </dgm:presLayoutVars>
      </dgm:prSet>
      <dgm:spPr/>
    </dgm:pt>
    <dgm:pt modelId="{678C67A7-0A04-41F0-8A30-BF5E4750B136}" type="pres">
      <dgm:prSet presAssocID="{003D14AE-F9BE-4DF7-B018-30508FD9D628}" presName="Parent4" presStyleLbl="revTx" presStyleIdx="3" presStyleCnt="7">
        <dgm:presLayoutVars>
          <dgm:chMax val="1"/>
          <dgm:chPref val="1"/>
          <dgm:bulletEnabled val="1"/>
        </dgm:presLayoutVars>
      </dgm:prSet>
      <dgm:spPr/>
    </dgm:pt>
    <dgm:pt modelId="{E8314257-91FD-456C-A338-6C5982D769A5}" type="pres">
      <dgm:prSet presAssocID="{3D8A4A37-D70A-41B4-9675-371B68842428}" presName="Accent3" presStyleCnt="0"/>
      <dgm:spPr/>
    </dgm:pt>
    <dgm:pt modelId="{E44F1043-545E-474B-BF77-358E9D408351}" type="pres">
      <dgm:prSet presAssocID="{3D8A4A37-D70A-41B4-9675-371B68842428}" presName="Accent" presStyleLbl="node1" presStyleIdx="4" presStyleCnt="7"/>
      <dgm:spPr/>
    </dgm:pt>
    <dgm:pt modelId="{4AF145EF-FEC4-4CB2-8E6D-C0152CA4C7FA}" type="pres">
      <dgm:prSet presAssocID="{3D8A4A37-D70A-41B4-9675-371B68842428}" presName="ParentBackground3" presStyleCnt="0"/>
      <dgm:spPr/>
    </dgm:pt>
    <dgm:pt modelId="{19CC6D78-2C3A-4CD7-8E4A-EB83EF05278B}" type="pres">
      <dgm:prSet presAssocID="{3D8A4A37-D70A-41B4-9675-371B68842428}" presName="ParentBackground" presStyleLbl="fgAcc1" presStyleIdx="4" presStyleCnt="7"/>
      <dgm:spPr/>
    </dgm:pt>
    <dgm:pt modelId="{D4CC48B4-1571-4618-ACBE-19CA9E0CD344}" type="pres">
      <dgm:prSet presAssocID="{3D8A4A37-D70A-41B4-9675-371B68842428}" presName="Child3" presStyleLbl="revTx" presStyleIdx="4" presStyleCnt="7" custLinFactNeighborX="3957" custLinFactNeighborY="-3740">
        <dgm:presLayoutVars>
          <dgm:chMax val="0"/>
          <dgm:chPref val="0"/>
          <dgm:bulletEnabled val="1"/>
        </dgm:presLayoutVars>
      </dgm:prSet>
      <dgm:spPr/>
    </dgm:pt>
    <dgm:pt modelId="{400616F3-9695-4ABA-8835-27532C1BCA5F}" type="pres">
      <dgm:prSet presAssocID="{3D8A4A37-D70A-41B4-9675-371B68842428}" presName="Parent3" presStyleLbl="revTx" presStyleIdx="4" presStyleCnt="7">
        <dgm:presLayoutVars>
          <dgm:chMax val="1"/>
          <dgm:chPref val="1"/>
          <dgm:bulletEnabled val="1"/>
        </dgm:presLayoutVars>
      </dgm:prSet>
      <dgm:spPr/>
    </dgm:pt>
    <dgm:pt modelId="{8815AB8A-7605-46A2-B25B-7DCBC089653A}" type="pres">
      <dgm:prSet presAssocID="{E4479615-AA02-4872-8F05-F2A1FAA86F85}" presName="Accent2" presStyleCnt="0"/>
      <dgm:spPr/>
    </dgm:pt>
    <dgm:pt modelId="{EBC6E9DB-B898-4316-868F-F179AC018B0E}" type="pres">
      <dgm:prSet presAssocID="{E4479615-AA02-4872-8F05-F2A1FAA86F85}" presName="Accent" presStyleLbl="node1" presStyleIdx="5" presStyleCnt="7"/>
      <dgm:spPr/>
    </dgm:pt>
    <dgm:pt modelId="{375CFE25-6A21-435F-82DC-F12D39F4FB57}" type="pres">
      <dgm:prSet presAssocID="{E4479615-AA02-4872-8F05-F2A1FAA86F85}" presName="ParentBackground2" presStyleCnt="0"/>
      <dgm:spPr/>
    </dgm:pt>
    <dgm:pt modelId="{0A3A90CE-A620-42EE-A868-6288DEDF6A6A}" type="pres">
      <dgm:prSet presAssocID="{E4479615-AA02-4872-8F05-F2A1FAA86F85}" presName="ParentBackground" presStyleLbl="fgAcc1" presStyleIdx="5" presStyleCnt="7"/>
      <dgm:spPr/>
    </dgm:pt>
    <dgm:pt modelId="{15D6162C-EB5E-4E82-A23B-AFA02F73A3A3}" type="pres">
      <dgm:prSet presAssocID="{E4479615-AA02-4872-8F05-F2A1FAA86F85}" presName="Child2" presStyleLbl="revTx" presStyleIdx="5" presStyleCnt="7" custLinFactNeighborX="3408" custLinFactNeighborY="0">
        <dgm:presLayoutVars>
          <dgm:chMax val="0"/>
          <dgm:chPref val="0"/>
          <dgm:bulletEnabled val="1"/>
        </dgm:presLayoutVars>
      </dgm:prSet>
      <dgm:spPr/>
    </dgm:pt>
    <dgm:pt modelId="{99BA284E-62D7-4FEB-A5B4-C00991DEA21F}" type="pres">
      <dgm:prSet presAssocID="{E4479615-AA02-4872-8F05-F2A1FAA86F85}" presName="Parent2" presStyleLbl="revTx" presStyleIdx="5" presStyleCnt="7">
        <dgm:presLayoutVars>
          <dgm:chMax val="1"/>
          <dgm:chPref val="1"/>
          <dgm:bulletEnabled val="1"/>
        </dgm:presLayoutVars>
      </dgm:prSet>
      <dgm:spPr/>
    </dgm:pt>
    <dgm:pt modelId="{1CF9B35E-E952-4724-AD7B-151CA51D8D8C}" type="pres">
      <dgm:prSet presAssocID="{A410F608-CF32-411A-835E-C94FC49C7ABF}" presName="Accent1" presStyleCnt="0"/>
      <dgm:spPr/>
    </dgm:pt>
    <dgm:pt modelId="{ECBDC45E-058A-4939-A7C1-6D21EF01C4D7}" type="pres">
      <dgm:prSet presAssocID="{A410F608-CF32-411A-835E-C94FC49C7ABF}" presName="Accent" presStyleLbl="node1" presStyleIdx="6" presStyleCnt="7"/>
      <dgm:spPr/>
    </dgm:pt>
    <dgm:pt modelId="{A1C4008A-F271-4393-8F49-44026D43527F}" type="pres">
      <dgm:prSet presAssocID="{A410F608-CF32-411A-835E-C94FC49C7ABF}" presName="ParentBackground1" presStyleCnt="0"/>
      <dgm:spPr/>
    </dgm:pt>
    <dgm:pt modelId="{8258C8C7-3256-48CE-AFF7-E6BCE7A390B3}" type="pres">
      <dgm:prSet presAssocID="{A410F608-CF32-411A-835E-C94FC49C7ABF}" presName="ParentBackground" presStyleLbl="fgAcc1" presStyleIdx="6" presStyleCnt="7"/>
      <dgm:spPr/>
    </dgm:pt>
    <dgm:pt modelId="{FF69F202-D245-42D6-B5CD-3CE050738029}" type="pres">
      <dgm:prSet presAssocID="{A410F608-CF32-411A-835E-C94FC49C7ABF}" presName="Child1" presStyleLbl="revTx" presStyleIdx="6" presStyleCnt="7">
        <dgm:presLayoutVars>
          <dgm:chMax val="0"/>
          <dgm:chPref val="0"/>
          <dgm:bulletEnabled val="1"/>
        </dgm:presLayoutVars>
      </dgm:prSet>
      <dgm:spPr/>
    </dgm:pt>
    <dgm:pt modelId="{7ED91C77-F392-461F-8CD2-8BBF209243C6}" type="pres">
      <dgm:prSet presAssocID="{A410F608-CF32-411A-835E-C94FC49C7ABF}" presName="Parent1" presStyleLbl="revTx" presStyleIdx="6" presStyleCnt="7">
        <dgm:presLayoutVars>
          <dgm:chMax val="1"/>
          <dgm:chPref val="1"/>
          <dgm:bulletEnabled val="1"/>
        </dgm:presLayoutVars>
      </dgm:prSet>
      <dgm:spPr/>
    </dgm:pt>
  </dgm:ptLst>
  <dgm:cxnLst>
    <dgm:cxn modelId="{CAF92803-AF58-4CFF-9F59-5D14A9BE6740}" type="presOf" srcId="{3D8A4A37-D70A-41B4-9675-371B68842428}" destId="{400616F3-9695-4ABA-8835-27532C1BCA5F}" srcOrd="1" destOrd="0" presId="urn:microsoft.com/office/officeart/2011/layout/CircleProcess"/>
    <dgm:cxn modelId="{B10D1E0C-D117-4459-A13A-12D5E2D8F84D}" srcId="{B16BF987-17F5-47D1-A146-486CE0BB8D7F}" destId="{0D871414-218B-4221-8404-DB2D87391A24}" srcOrd="4" destOrd="0" parTransId="{A8BE39D1-33E5-4E0B-B60F-A07DE20E548E}" sibTransId="{F195118A-63AB-4D43-BB04-35F8EB7DB64B}"/>
    <dgm:cxn modelId="{8229470F-E62E-4EBE-B9A8-99D825BDFF29}" type="presOf" srcId="{5537CB73-C897-4B9B-9D49-8460245785BD}" destId="{1C397449-8EF7-4E71-A090-0DA4706718CE}" srcOrd="0" destOrd="0" presId="urn:microsoft.com/office/officeart/2011/layout/CircleProcess"/>
    <dgm:cxn modelId="{09FDFE13-DB0E-4052-99DC-53744CDA1304}" type="presOf" srcId="{E4479615-AA02-4872-8F05-F2A1FAA86F85}" destId="{99BA284E-62D7-4FEB-A5B4-C00991DEA21F}" srcOrd="1" destOrd="0" presId="urn:microsoft.com/office/officeart/2011/layout/CircleProcess"/>
    <dgm:cxn modelId="{D2715316-AC26-4A3C-A9C7-3167710F7F79}" type="presOf" srcId="{0D871414-218B-4221-8404-DB2D87391A24}" destId="{7EA02C3A-E37D-4B81-90F2-833DB308AE29}" srcOrd="0" destOrd="0" presId="urn:microsoft.com/office/officeart/2011/layout/CircleProcess"/>
    <dgm:cxn modelId="{0F71931B-EDAC-420B-AF6C-7AD5FA22E526}" srcId="{003D14AE-F9BE-4DF7-B018-30508FD9D628}" destId="{B2F51C13-95D1-46ED-A912-5DE33A3D72D6}" srcOrd="0" destOrd="0" parTransId="{2A8C813B-75C5-44B5-8536-2B8735AF01EC}" sibTransId="{6CF14021-7718-4D73-BFD7-FFA23A867864}"/>
    <dgm:cxn modelId="{46FD1220-A789-48A8-8387-60ED2ED13E7A}" type="presOf" srcId="{A410F608-CF32-411A-835E-C94FC49C7ABF}" destId="{7ED91C77-F392-461F-8CD2-8BBF209243C6}" srcOrd="1" destOrd="0" presId="urn:microsoft.com/office/officeart/2011/layout/CircleProcess"/>
    <dgm:cxn modelId="{D365B133-2B02-4E5F-91AD-3485E761D5AA}" type="presOf" srcId="{003D14AE-F9BE-4DF7-B018-30508FD9D628}" destId="{5C88112D-7791-4F78-AC27-09E08E38ECD9}" srcOrd="0" destOrd="0" presId="urn:microsoft.com/office/officeart/2011/layout/CircleProcess"/>
    <dgm:cxn modelId="{E4EBEA34-B407-4C63-AEF7-954C24A51CF0}" type="presOf" srcId="{CA72BC86-0F45-42AA-9778-683E49656D44}" destId="{D4CC48B4-1571-4618-ACBE-19CA9E0CD344}" srcOrd="0" destOrd="0" presId="urn:microsoft.com/office/officeart/2011/layout/CircleProcess"/>
    <dgm:cxn modelId="{DA6C9839-F1B7-46E3-BA21-82A6DA63AE37}" type="presOf" srcId="{0C44A18C-5037-4C05-9F82-5D9B002A3E1C}" destId="{FF69F202-D245-42D6-B5CD-3CE050738029}" srcOrd="0" destOrd="0" presId="urn:microsoft.com/office/officeart/2011/layout/CircleProcess"/>
    <dgm:cxn modelId="{EF0F304B-C3DE-41EE-A75F-D67B5A534DB4}" srcId="{0D871414-218B-4221-8404-DB2D87391A24}" destId="{D96C046D-9F0F-426E-B891-799B352D947B}" srcOrd="0" destOrd="0" parTransId="{5F5CC963-2FF3-4BB6-9AF6-59763CF0D727}" sibTransId="{9D93D259-D2BF-4387-B3E3-47A42E6A3AA4}"/>
    <dgm:cxn modelId="{5F3CA76D-CE8A-4EF7-A7EC-02F56410FD8B}" srcId="{B16BF987-17F5-47D1-A146-486CE0BB8D7F}" destId="{54E15BF9-72C0-45DB-A3BE-E22A19AFA94F}" srcOrd="5" destOrd="0" parTransId="{4C1267BD-8DA3-407E-B786-EFC8603A3771}" sibTransId="{9F9D0632-6DCD-494D-A8B5-CB8243C9935B}"/>
    <dgm:cxn modelId="{C07BBA70-C9A7-4B0C-8389-EA83457B87EA}" srcId="{003D14AE-F9BE-4DF7-B018-30508FD9D628}" destId="{BC918EB7-4FD9-4DFC-982A-38079035014C}" srcOrd="1" destOrd="0" parTransId="{F845DAD8-8C06-4037-870C-2D3EA8197F88}" sibTransId="{C68429AD-9882-4CC7-82C8-8A351F851649}"/>
    <dgm:cxn modelId="{6DA29072-B877-493C-9332-E7CDB56EB9CB}" srcId="{A410F608-CF32-411A-835E-C94FC49C7ABF}" destId="{0C44A18C-5037-4C05-9F82-5D9B002A3E1C}" srcOrd="0" destOrd="0" parTransId="{371C088E-59B1-4DB3-9149-734E92BD0842}" sibTransId="{2E00A0C3-92ED-4B4E-B8C2-5E22A4F1A92A}"/>
    <dgm:cxn modelId="{CB4FC153-50F2-40B8-BEE8-D7B84923DDA4}" type="presOf" srcId="{3EF0A3E0-6081-4AEB-88BD-6D8E9EE3428C}" destId="{15D6162C-EB5E-4E82-A23B-AFA02F73A3A3}" srcOrd="0" destOrd="0" presId="urn:microsoft.com/office/officeart/2011/layout/CircleProcess"/>
    <dgm:cxn modelId="{AB146E74-FCDC-4A49-86FC-9111C608FE9F}" srcId="{54E15BF9-72C0-45DB-A3BE-E22A19AFA94F}" destId="{5537CB73-C897-4B9B-9D49-8460245785BD}" srcOrd="0" destOrd="0" parTransId="{8F932048-C1EF-4A8D-8244-3712A9F591DF}" sibTransId="{F9CA579F-5C1C-46C6-A038-05F3C2206B0E}"/>
    <dgm:cxn modelId="{1EFCFB55-5772-4F9B-B9DE-CCEC227B6C5D}" type="presOf" srcId="{D96C046D-9F0F-426E-B891-799B352D947B}" destId="{80432725-BDB5-4D93-9114-4B69A8AFB2FC}" srcOrd="0" destOrd="0" presId="urn:microsoft.com/office/officeart/2011/layout/CircleProcess"/>
    <dgm:cxn modelId="{3CD85A76-2EEC-4769-94BA-B9791267A9A4}" srcId="{B16BF987-17F5-47D1-A146-486CE0BB8D7F}" destId="{A410F608-CF32-411A-835E-C94FC49C7ABF}" srcOrd="0" destOrd="0" parTransId="{C06595EF-3EEF-4673-A641-F636680AA37F}" sibTransId="{59FD839A-370F-4717-8E64-145FB3A5E0CB}"/>
    <dgm:cxn modelId="{99B1F379-43A3-4A87-821D-A82754EA156B}" type="presOf" srcId="{BC918EB7-4FD9-4DFC-982A-38079035014C}" destId="{7E308841-1298-432A-A10E-BC6C9BF4575D}" srcOrd="0" destOrd="1" presId="urn:microsoft.com/office/officeart/2011/layout/CircleProcess"/>
    <dgm:cxn modelId="{8BECF086-3C74-4AE3-BDE9-ED7B35FD9B19}" type="presOf" srcId="{F811C1D1-A36F-4541-9633-C050E44C1CCB}" destId="{40D318D9-1463-4493-8E25-6E9141534C22}" srcOrd="1" destOrd="0" presId="urn:microsoft.com/office/officeart/2011/layout/CircleProcess"/>
    <dgm:cxn modelId="{C0B66187-620E-4CBB-8E1B-264825C74176}" type="presOf" srcId="{B16BF987-17F5-47D1-A146-486CE0BB8D7F}" destId="{7EA15E15-88B9-400B-BDA9-BBC20987A866}" srcOrd="0" destOrd="0" presId="urn:microsoft.com/office/officeart/2011/layout/CircleProcess"/>
    <dgm:cxn modelId="{A50C8C87-C9F0-4075-B3C9-407D1FC5BF59}" srcId="{003D14AE-F9BE-4DF7-B018-30508FD9D628}" destId="{3D8CEC6E-25BB-4389-A526-F53BA9572B85}" srcOrd="2" destOrd="0" parTransId="{959B723A-31B2-4E0C-B5B8-212123B93113}" sibTransId="{DE09228F-6D50-4C29-9104-F33DD0450594}"/>
    <dgm:cxn modelId="{0CDC7E8D-C818-49EC-A3A3-7213B077D8C2}" srcId="{B16BF987-17F5-47D1-A146-486CE0BB8D7F}" destId="{F811C1D1-A36F-4541-9633-C050E44C1CCB}" srcOrd="6" destOrd="0" parTransId="{4ED40132-6219-4BE1-AEFD-B6755B7E0FEC}" sibTransId="{83927589-E9C9-400C-A3FA-AB6C75C09EBF}"/>
    <dgm:cxn modelId="{2A3D5BA1-8FC2-4D68-9592-B6E82023860A}" srcId="{3D8A4A37-D70A-41B4-9675-371B68842428}" destId="{CA72BC86-0F45-42AA-9778-683E49656D44}" srcOrd="0" destOrd="0" parTransId="{01BF871A-5EE8-41BD-BA68-053C2B526434}" sibTransId="{60FBFA2D-462A-4D33-B664-2738014DF715}"/>
    <dgm:cxn modelId="{7EDD13B5-AFC6-4983-9BF2-9E0E040DD0FE}" srcId="{E4479615-AA02-4872-8F05-F2A1FAA86F85}" destId="{3EF0A3E0-6081-4AEB-88BD-6D8E9EE3428C}" srcOrd="0" destOrd="0" parTransId="{A02CE9C4-93B5-4B73-B63D-428E9379F8AC}" sibTransId="{52E54B43-A814-4928-9584-42F99BDB2007}"/>
    <dgm:cxn modelId="{961B63B9-1022-4C6F-BAED-41822B1B9D00}" srcId="{B16BF987-17F5-47D1-A146-486CE0BB8D7F}" destId="{E4479615-AA02-4872-8F05-F2A1FAA86F85}" srcOrd="1" destOrd="0" parTransId="{463EFE12-07C6-4FAE-9C6E-E5C9F3CB89DB}" sibTransId="{7F4BFE9F-E06F-4E44-9EFC-C3C752D6C6A7}"/>
    <dgm:cxn modelId="{5C6FBEBC-DC5C-42E8-932C-839A3B063DA5}" srcId="{B16BF987-17F5-47D1-A146-486CE0BB8D7F}" destId="{003D14AE-F9BE-4DF7-B018-30508FD9D628}" srcOrd="3" destOrd="0" parTransId="{9BCC231E-1CCC-45C9-80CC-C5AEB6B7DD72}" sibTransId="{1AD1B940-6A69-4C4C-BADB-EB10733D6725}"/>
    <dgm:cxn modelId="{8F4660BE-D843-4CDD-9AF6-A17A56124A84}" type="presOf" srcId="{0D871414-218B-4221-8404-DB2D87391A24}" destId="{FE4978EB-AA74-4745-937E-B674F392F8E3}" srcOrd="1" destOrd="0" presId="urn:microsoft.com/office/officeart/2011/layout/CircleProcess"/>
    <dgm:cxn modelId="{836F2ABF-A4B8-46E9-9793-B0F5F2333E71}" type="presOf" srcId="{003D14AE-F9BE-4DF7-B018-30508FD9D628}" destId="{678C67A7-0A04-41F0-8A30-BF5E4750B136}" srcOrd="1" destOrd="0" presId="urn:microsoft.com/office/officeart/2011/layout/CircleProcess"/>
    <dgm:cxn modelId="{38C85ECE-7DB4-4E00-9B32-5D8DCF4C677B}" type="presOf" srcId="{E4479615-AA02-4872-8F05-F2A1FAA86F85}" destId="{0A3A90CE-A620-42EE-A868-6288DEDF6A6A}" srcOrd="0" destOrd="0" presId="urn:microsoft.com/office/officeart/2011/layout/CircleProcess"/>
    <dgm:cxn modelId="{88CF6ACF-43EB-44B5-A384-851CF4869E36}" srcId="{B16BF987-17F5-47D1-A146-486CE0BB8D7F}" destId="{3D8A4A37-D70A-41B4-9675-371B68842428}" srcOrd="2" destOrd="0" parTransId="{94ACAA84-BE9B-486F-85F9-6B7EDC7F32C2}" sibTransId="{EAEA8BB5-E453-48EB-B29B-7285FB539F42}"/>
    <dgm:cxn modelId="{EDCEACCF-3607-4615-87CF-0E951EE0052B}" type="presOf" srcId="{3D8CEC6E-25BB-4389-A526-F53BA9572B85}" destId="{7E308841-1298-432A-A10E-BC6C9BF4575D}" srcOrd="0" destOrd="2" presId="urn:microsoft.com/office/officeart/2011/layout/CircleProcess"/>
    <dgm:cxn modelId="{AA335CD2-702E-4DD6-9C82-16FF8279AAC4}" type="presOf" srcId="{3D8A4A37-D70A-41B4-9675-371B68842428}" destId="{19CC6D78-2C3A-4CD7-8E4A-EB83EF05278B}" srcOrd="0" destOrd="0" presId="urn:microsoft.com/office/officeart/2011/layout/CircleProcess"/>
    <dgm:cxn modelId="{C9793DD4-827D-47E0-94F3-FA4338F81179}" type="presOf" srcId="{54E15BF9-72C0-45DB-A3BE-E22A19AFA94F}" destId="{63932953-9EB0-4D79-9770-1C1DB6750DBC}" srcOrd="0" destOrd="0" presId="urn:microsoft.com/office/officeart/2011/layout/CircleProcess"/>
    <dgm:cxn modelId="{FE4742D9-F41F-4A6F-BB1C-59F747CAB689}" type="presOf" srcId="{54E15BF9-72C0-45DB-A3BE-E22A19AFA94F}" destId="{3AEBBC9B-9F04-43A3-A4C3-7997E459B452}" srcOrd="1" destOrd="0" presId="urn:microsoft.com/office/officeart/2011/layout/CircleProcess"/>
    <dgm:cxn modelId="{170E85E7-E359-4BB9-B8A7-EAD5C44BD3AD}" srcId="{F811C1D1-A36F-4541-9633-C050E44C1CCB}" destId="{AA6D3A95-10E6-41FB-ACE1-ACCA058CFE2D}" srcOrd="0" destOrd="0" parTransId="{F86F50C5-2E22-4868-9D40-530F4CB0E97C}" sibTransId="{6614F0C3-69FA-4C39-8CF3-0CACDD130EBE}"/>
    <dgm:cxn modelId="{6D15F7E7-FB92-4C71-AD62-845DD4352B69}" type="presOf" srcId="{AA6D3A95-10E6-41FB-ACE1-ACCA058CFE2D}" destId="{470A9739-AD29-4FC0-AFEA-9712935C542A}" srcOrd="0" destOrd="0" presId="urn:microsoft.com/office/officeart/2011/layout/CircleProcess"/>
    <dgm:cxn modelId="{A8905EEA-6978-4B29-BE29-4BDB2A0E9392}" type="presOf" srcId="{F811C1D1-A36F-4541-9633-C050E44C1CCB}" destId="{5FB088BA-9139-48ED-99A3-019D5970A82D}" srcOrd="0" destOrd="0" presId="urn:microsoft.com/office/officeart/2011/layout/CircleProcess"/>
    <dgm:cxn modelId="{6D6B8FF6-8CFE-441A-BA4D-3491CB8C7553}" type="presOf" srcId="{B2F51C13-95D1-46ED-A912-5DE33A3D72D6}" destId="{7E308841-1298-432A-A10E-BC6C9BF4575D}" srcOrd="0" destOrd="0" presId="urn:microsoft.com/office/officeart/2011/layout/CircleProcess"/>
    <dgm:cxn modelId="{7BEF95FD-69E1-4E82-95C0-FEC1E43E420F}" type="presOf" srcId="{A410F608-CF32-411A-835E-C94FC49C7ABF}" destId="{8258C8C7-3256-48CE-AFF7-E6BCE7A390B3}" srcOrd="0" destOrd="0" presId="urn:microsoft.com/office/officeart/2011/layout/CircleProcess"/>
    <dgm:cxn modelId="{AC1A6A64-E21F-4CBF-ADC8-844DF2D38170}" type="presParOf" srcId="{7EA15E15-88B9-400B-BDA9-BBC20987A866}" destId="{3A74D9ED-063B-4371-BF26-A75EDE4D4622}" srcOrd="0" destOrd="0" presId="urn:microsoft.com/office/officeart/2011/layout/CircleProcess"/>
    <dgm:cxn modelId="{6C96B179-DAB7-481E-B78C-B9D7729FB9A4}" type="presParOf" srcId="{3A74D9ED-063B-4371-BF26-A75EDE4D4622}" destId="{203147A1-361C-4E02-88E5-2354CCE85D29}" srcOrd="0" destOrd="0" presId="urn:microsoft.com/office/officeart/2011/layout/CircleProcess"/>
    <dgm:cxn modelId="{FF25B132-9688-46FF-9421-63B2734566D9}" type="presParOf" srcId="{7EA15E15-88B9-400B-BDA9-BBC20987A866}" destId="{E8E83525-8B59-4FAC-962A-66E9287A8192}" srcOrd="1" destOrd="0" presId="urn:microsoft.com/office/officeart/2011/layout/CircleProcess"/>
    <dgm:cxn modelId="{921107C7-33B2-454F-853C-CCC07F74F725}" type="presParOf" srcId="{E8E83525-8B59-4FAC-962A-66E9287A8192}" destId="{5FB088BA-9139-48ED-99A3-019D5970A82D}" srcOrd="0" destOrd="0" presId="urn:microsoft.com/office/officeart/2011/layout/CircleProcess"/>
    <dgm:cxn modelId="{BA9E332E-2CD1-4CE2-BA18-D9BCAFA232D3}" type="presParOf" srcId="{7EA15E15-88B9-400B-BDA9-BBC20987A866}" destId="{470A9739-AD29-4FC0-AFEA-9712935C542A}" srcOrd="2" destOrd="0" presId="urn:microsoft.com/office/officeart/2011/layout/CircleProcess"/>
    <dgm:cxn modelId="{22D00FDA-D8EC-4D13-89BD-9A2E0F30FB56}" type="presParOf" srcId="{7EA15E15-88B9-400B-BDA9-BBC20987A866}" destId="{40D318D9-1463-4493-8E25-6E9141534C22}" srcOrd="3" destOrd="0" presId="urn:microsoft.com/office/officeart/2011/layout/CircleProcess"/>
    <dgm:cxn modelId="{E748106B-10F7-4237-BCF7-0A4269AEC2F2}" type="presParOf" srcId="{7EA15E15-88B9-400B-BDA9-BBC20987A866}" destId="{01EDDFB8-08D2-4DA7-926F-EE2B507A5E29}" srcOrd="4" destOrd="0" presId="urn:microsoft.com/office/officeart/2011/layout/CircleProcess"/>
    <dgm:cxn modelId="{FBBE6558-36D5-41DF-9FA7-DBA85AD17BF0}" type="presParOf" srcId="{01EDDFB8-08D2-4DA7-926F-EE2B507A5E29}" destId="{6E768D04-B074-4A53-A173-515AE57AA768}" srcOrd="0" destOrd="0" presId="urn:microsoft.com/office/officeart/2011/layout/CircleProcess"/>
    <dgm:cxn modelId="{AF265B11-4C8D-4AE9-8F4C-54E373353927}" type="presParOf" srcId="{7EA15E15-88B9-400B-BDA9-BBC20987A866}" destId="{DA83659E-F7D8-4FC1-A834-3BE358225B94}" srcOrd="5" destOrd="0" presId="urn:microsoft.com/office/officeart/2011/layout/CircleProcess"/>
    <dgm:cxn modelId="{724293A9-88CD-4DD2-BD1B-047B4449EF67}" type="presParOf" srcId="{DA83659E-F7D8-4FC1-A834-3BE358225B94}" destId="{63932953-9EB0-4D79-9770-1C1DB6750DBC}" srcOrd="0" destOrd="0" presId="urn:microsoft.com/office/officeart/2011/layout/CircleProcess"/>
    <dgm:cxn modelId="{B0344632-BEB7-4BCC-8E47-5FCD3F75E0FC}" type="presParOf" srcId="{7EA15E15-88B9-400B-BDA9-BBC20987A866}" destId="{1C397449-8EF7-4E71-A090-0DA4706718CE}" srcOrd="6" destOrd="0" presId="urn:microsoft.com/office/officeart/2011/layout/CircleProcess"/>
    <dgm:cxn modelId="{26F53564-6796-41E5-A695-FD558C0246D0}" type="presParOf" srcId="{7EA15E15-88B9-400B-BDA9-BBC20987A866}" destId="{3AEBBC9B-9F04-43A3-A4C3-7997E459B452}" srcOrd="7" destOrd="0" presId="urn:microsoft.com/office/officeart/2011/layout/CircleProcess"/>
    <dgm:cxn modelId="{04E19864-59A8-42C5-BC2B-7878C7B0E0DC}" type="presParOf" srcId="{7EA15E15-88B9-400B-BDA9-BBC20987A866}" destId="{4E8F241E-74CF-4D62-810E-95E82A8C7AD8}" srcOrd="8" destOrd="0" presId="urn:microsoft.com/office/officeart/2011/layout/CircleProcess"/>
    <dgm:cxn modelId="{DFE5400A-F9BE-4896-9C23-5EACACFD301C}" type="presParOf" srcId="{4E8F241E-74CF-4D62-810E-95E82A8C7AD8}" destId="{AA4A7523-5641-40C4-885D-42DAA3049110}" srcOrd="0" destOrd="0" presId="urn:microsoft.com/office/officeart/2011/layout/CircleProcess"/>
    <dgm:cxn modelId="{35D8310C-FA9B-4CE5-BE03-F1A2E897C7EC}" type="presParOf" srcId="{7EA15E15-88B9-400B-BDA9-BBC20987A866}" destId="{E2AB8567-DECE-4137-95EE-EA140CCB4A07}" srcOrd="9" destOrd="0" presId="urn:microsoft.com/office/officeart/2011/layout/CircleProcess"/>
    <dgm:cxn modelId="{1D0A7A7F-BFC3-4975-8424-B0CB47701545}" type="presParOf" srcId="{E2AB8567-DECE-4137-95EE-EA140CCB4A07}" destId="{7EA02C3A-E37D-4B81-90F2-833DB308AE29}" srcOrd="0" destOrd="0" presId="urn:microsoft.com/office/officeart/2011/layout/CircleProcess"/>
    <dgm:cxn modelId="{5697DE06-2878-42FC-88B0-4648BB931C07}" type="presParOf" srcId="{7EA15E15-88B9-400B-BDA9-BBC20987A866}" destId="{80432725-BDB5-4D93-9114-4B69A8AFB2FC}" srcOrd="10" destOrd="0" presId="urn:microsoft.com/office/officeart/2011/layout/CircleProcess"/>
    <dgm:cxn modelId="{456476B3-AF15-440F-AD75-21D821537784}" type="presParOf" srcId="{7EA15E15-88B9-400B-BDA9-BBC20987A866}" destId="{FE4978EB-AA74-4745-937E-B674F392F8E3}" srcOrd="11" destOrd="0" presId="urn:microsoft.com/office/officeart/2011/layout/CircleProcess"/>
    <dgm:cxn modelId="{E34372E6-93A0-4CFA-908D-BAFA848490CC}" type="presParOf" srcId="{7EA15E15-88B9-400B-BDA9-BBC20987A866}" destId="{468F8950-E747-4E24-A19F-6B369CFFAF89}" srcOrd="12" destOrd="0" presId="urn:microsoft.com/office/officeart/2011/layout/CircleProcess"/>
    <dgm:cxn modelId="{4D22AC10-68BA-45FC-9021-086B64B3F22D}" type="presParOf" srcId="{468F8950-E747-4E24-A19F-6B369CFFAF89}" destId="{770A7F2E-61E5-4E35-B7C3-7E209CE3EBAE}" srcOrd="0" destOrd="0" presId="urn:microsoft.com/office/officeart/2011/layout/CircleProcess"/>
    <dgm:cxn modelId="{5B62760B-37C2-4EC1-B518-D0308B7BE5E7}" type="presParOf" srcId="{7EA15E15-88B9-400B-BDA9-BBC20987A866}" destId="{C4A13031-F8D8-4A83-B0F0-740EAA6E9B96}" srcOrd="13" destOrd="0" presId="urn:microsoft.com/office/officeart/2011/layout/CircleProcess"/>
    <dgm:cxn modelId="{B89BA05C-5283-4BF7-BEBF-919E60EB6283}" type="presParOf" srcId="{C4A13031-F8D8-4A83-B0F0-740EAA6E9B96}" destId="{5C88112D-7791-4F78-AC27-09E08E38ECD9}" srcOrd="0" destOrd="0" presId="urn:microsoft.com/office/officeart/2011/layout/CircleProcess"/>
    <dgm:cxn modelId="{9C77AB4B-842F-4D9B-80B6-C07AA9D91A46}" type="presParOf" srcId="{7EA15E15-88B9-400B-BDA9-BBC20987A866}" destId="{7E308841-1298-432A-A10E-BC6C9BF4575D}" srcOrd="14" destOrd="0" presId="urn:microsoft.com/office/officeart/2011/layout/CircleProcess"/>
    <dgm:cxn modelId="{8CBE94E5-D8A8-4DCB-BBAD-19414E590422}" type="presParOf" srcId="{7EA15E15-88B9-400B-BDA9-BBC20987A866}" destId="{678C67A7-0A04-41F0-8A30-BF5E4750B136}" srcOrd="15" destOrd="0" presId="urn:microsoft.com/office/officeart/2011/layout/CircleProcess"/>
    <dgm:cxn modelId="{B95AAC8A-248F-4034-AEAA-26E3AD8E5625}" type="presParOf" srcId="{7EA15E15-88B9-400B-BDA9-BBC20987A866}" destId="{E8314257-91FD-456C-A338-6C5982D769A5}" srcOrd="16" destOrd="0" presId="urn:microsoft.com/office/officeart/2011/layout/CircleProcess"/>
    <dgm:cxn modelId="{8A61A6AA-D759-467D-A8F3-46DCCC8BE044}" type="presParOf" srcId="{E8314257-91FD-456C-A338-6C5982D769A5}" destId="{E44F1043-545E-474B-BF77-358E9D408351}" srcOrd="0" destOrd="0" presId="urn:microsoft.com/office/officeart/2011/layout/CircleProcess"/>
    <dgm:cxn modelId="{A146C96F-EA83-43CD-8500-E52369AD767C}" type="presParOf" srcId="{7EA15E15-88B9-400B-BDA9-BBC20987A866}" destId="{4AF145EF-FEC4-4CB2-8E6D-C0152CA4C7FA}" srcOrd="17" destOrd="0" presId="urn:microsoft.com/office/officeart/2011/layout/CircleProcess"/>
    <dgm:cxn modelId="{C22812B1-669D-44DB-887C-81783502AD68}" type="presParOf" srcId="{4AF145EF-FEC4-4CB2-8E6D-C0152CA4C7FA}" destId="{19CC6D78-2C3A-4CD7-8E4A-EB83EF05278B}" srcOrd="0" destOrd="0" presId="urn:microsoft.com/office/officeart/2011/layout/CircleProcess"/>
    <dgm:cxn modelId="{857E213C-9BD6-43D5-8A68-FB43ABF4389E}" type="presParOf" srcId="{7EA15E15-88B9-400B-BDA9-BBC20987A866}" destId="{D4CC48B4-1571-4618-ACBE-19CA9E0CD344}" srcOrd="18" destOrd="0" presId="urn:microsoft.com/office/officeart/2011/layout/CircleProcess"/>
    <dgm:cxn modelId="{47DD4AB6-27AD-48DA-A322-535CB0F43E67}" type="presParOf" srcId="{7EA15E15-88B9-400B-BDA9-BBC20987A866}" destId="{400616F3-9695-4ABA-8835-27532C1BCA5F}" srcOrd="19" destOrd="0" presId="urn:microsoft.com/office/officeart/2011/layout/CircleProcess"/>
    <dgm:cxn modelId="{5462B4D4-681C-40A0-8087-13B6D734C48F}" type="presParOf" srcId="{7EA15E15-88B9-400B-BDA9-BBC20987A866}" destId="{8815AB8A-7605-46A2-B25B-7DCBC089653A}" srcOrd="20" destOrd="0" presId="urn:microsoft.com/office/officeart/2011/layout/CircleProcess"/>
    <dgm:cxn modelId="{11A2EC70-120F-44A8-81B5-682601CF8726}" type="presParOf" srcId="{8815AB8A-7605-46A2-B25B-7DCBC089653A}" destId="{EBC6E9DB-B898-4316-868F-F179AC018B0E}" srcOrd="0" destOrd="0" presId="urn:microsoft.com/office/officeart/2011/layout/CircleProcess"/>
    <dgm:cxn modelId="{EC3656D1-A0B0-4D03-90A6-75B88303651F}" type="presParOf" srcId="{7EA15E15-88B9-400B-BDA9-BBC20987A866}" destId="{375CFE25-6A21-435F-82DC-F12D39F4FB57}" srcOrd="21" destOrd="0" presId="urn:microsoft.com/office/officeart/2011/layout/CircleProcess"/>
    <dgm:cxn modelId="{CB59D736-501D-4181-9151-119412BC6C9F}" type="presParOf" srcId="{375CFE25-6A21-435F-82DC-F12D39F4FB57}" destId="{0A3A90CE-A620-42EE-A868-6288DEDF6A6A}" srcOrd="0" destOrd="0" presId="urn:microsoft.com/office/officeart/2011/layout/CircleProcess"/>
    <dgm:cxn modelId="{60F6E51D-DD04-4B68-9D93-267C7C1242A3}" type="presParOf" srcId="{7EA15E15-88B9-400B-BDA9-BBC20987A866}" destId="{15D6162C-EB5E-4E82-A23B-AFA02F73A3A3}" srcOrd="22" destOrd="0" presId="urn:microsoft.com/office/officeart/2011/layout/CircleProcess"/>
    <dgm:cxn modelId="{48C57B74-66CC-4845-808F-B8D4B198072F}" type="presParOf" srcId="{7EA15E15-88B9-400B-BDA9-BBC20987A866}" destId="{99BA284E-62D7-4FEB-A5B4-C00991DEA21F}" srcOrd="23" destOrd="0" presId="urn:microsoft.com/office/officeart/2011/layout/CircleProcess"/>
    <dgm:cxn modelId="{B24D0AEC-7C12-4689-BF27-F58BE8469C0C}" type="presParOf" srcId="{7EA15E15-88B9-400B-BDA9-BBC20987A866}" destId="{1CF9B35E-E952-4724-AD7B-151CA51D8D8C}" srcOrd="24" destOrd="0" presId="urn:microsoft.com/office/officeart/2011/layout/CircleProcess"/>
    <dgm:cxn modelId="{1B6783A7-8E7C-4B32-9400-3D41E7FA73D0}" type="presParOf" srcId="{1CF9B35E-E952-4724-AD7B-151CA51D8D8C}" destId="{ECBDC45E-058A-4939-A7C1-6D21EF01C4D7}" srcOrd="0" destOrd="0" presId="urn:microsoft.com/office/officeart/2011/layout/CircleProcess"/>
    <dgm:cxn modelId="{D19D835F-2282-4753-98E2-09267D85011A}" type="presParOf" srcId="{7EA15E15-88B9-400B-BDA9-BBC20987A866}" destId="{A1C4008A-F271-4393-8F49-44026D43527F}" srcOrd="25" destOrd="0" presId="urn:microsoft.com/office/officeart/2011/layout/CircleProcess"/>
    <dgm:cxn modelId="{45D9AEE1-6759-4611-AD33-41FC135221A5}" type="presParOf" srcId="{A1C4008A-F271-4393-8F49-44026D43527F}" destId="{8258C8C7-3256-48CE-AFF7-E6BCE7A390B3}" srcOrd="0" destOrd="0" presId="urn:microsoft.com/office/officeart/2011/layout/CircleProcess"/>
    <dgm:cxn modelId="{995FC006-3E7F-4FF3-861A-72EF44F96D3E}" type="presParOf" srcId="{7EA15E15-88B9-400B-BDA9-BBC20987A866}" destId="{FF69F202-D245-42D6-B5CD-3CE050738029}" srcOrd="26" destOrd="0" presId="urn:microsoft.com/office/officeart/2011/layout/CircleProcess"/>
    <dgm:cxn modelId="{CB96E39A-FAE1-4C8A-A486-A04343B15944}" type="presParOf" srcId="{7EA15E15-88B9-400B-BDA9-BBC20987A866}" destId="{7ED91C77-F392-461F-8CD2-8BBF209243C6}" srcOrd="2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147A1-361C-4E02-88E5-2354CCE85D29}">
      <dsp:nvSpPr>
        <dsp:cNvPr id="0" name=""/>
        <dsp:cNvSpPr/>
      </dsp:nvSpPr>
      <dsp:spPr>
        <a:xfrm>
          <a:off x="15540347" y="734766"/>
          <a:ext cx="2395143" cy="2394409"/>
        </a:xfrm>
        <a:prstGeom prst="ellipse">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FB088BA-9139-48ED-99A3-019D5970A82D}">
      <dsp:nvSpPr>
        <dsp:cNvPr id="0" name=""/>
        <dsp:cNvSpPr/>
      </dsp:nvSpPr>
      <dsp:spPr>
        <a:xfrm>
          <a:off x="15621719" y="814593"/>
          <a:ext cx="2234169" cy="2234754"/>
        </a:xfrm>
        <a:prstGeom prst="ellipse">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Open Sans" panose="020B0606030504020204"/>
            </a:rPr>
            <a:t>Manage Prediction Service &amp; Model Deployment</a:t>
          </a:r>
        </a:p>
      </dsp:txBody>
      <dsp:txXfrm>
        <a:off x="15940128" y="1133904"/>
        <a:ext cx="1595583" cy="1596133"/>
      </dsp:txXfrm>
    </dsp:sp>
    <dsp:sp modelId="{470A9739-AD29-4FC0-AFEA-9712935C542A}">
      <dsp:nvSpPr>
        <dsp:cNvPr id="0" name=""/>
        <dsp:cNvSpPr/>
      </dsp:nvSpPr>
      <dsp:spPr>
        <a:xfrm>
          <a:off x="15621719" y="3173291"/>
          <a:ext cx="2234169" cy="1312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schemeClr val="bg1"/>
              </a:solidFill>
              <a:latin typeface="Open Sans" panose="020B0606030504020204"/>
            </a:rPr>
            <a:t>After Comparison  of different model selected the Best model for the Deployment</a:t>
          </a:r>
        </a:p>
      </dsp:txBody>
      <dsp:txXfrm>
        <a:off x="15621719" y="3173291"/>
        <a:ext cx="2234169" cy="1312534"/>
      </dsp:txXfrm>
    </dsp:sp>
    <dsp:sp modelId="{6E768D04-B074-4A53-A173-515AE57AA768}">
      <dsp:nvSpPr>
        <dsp:cNvPr id="0" name=""/>
        <dsp:cNvSpPr/>
      </dsp:nvSpPr>
      <dsp:spPr>
        <a:xfrm rot="2700000">
          <a:off x="13066794" y="734496"/>
          <a:ext cx="2394527" cy="2394527"/>
        </a:xfrm>
        <a:prstGeom prst="teardrop">
          <a:avLst>
            <a:gd name="adj" fmla="val 10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932953-9EB0-4D79-9770-1C1DB6750DBC}">
      <dsp:nvSpPr>
        <dsp:cNvPr id="0" name=""/>
        <dsp:cNvSpPr/>
      </dsp:nvSpPr>
      <dsp:spPr>
        <a:xfrm>
          <a:off x="13146973" y="814593"/>
          <a:ext cx="2234169" cy="2234754"/>
        </a:xfrm>
        <a:prstGeom prst="ellipse">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Open Sans" panose="020B0606030504020204"/>
            </a:rPr>
            <a:t>Machine Learning Prediction Service</a:t>
          </a:r>
        </a:p>
      </dsp:txBody>
      <dsp:txXfrm>
        <a:off x="13465382" y="1133904"/>
        <a:ext cx="1595583" cy="1596133"/>
      </dsp:txXfrm>
    </dsp:sp>
    <dsp:sp modelId="{1C397449-8EF7-4E71-A090-0DA4706718CE}">
      <dsp:nvSpPr>
        <dsp:cNvPr id="0" name=""/>
        <dsp:cNvSpPr/>
      </dsp:nvSpPr>
      <dsp:spPr>
        <a:xfrm>
          <a:off x="13146973" y="3173291"/>
          <a:ext cx="2234169" cy="1312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schemeClr val="bg1"/>
              </a:solidFill>
              <a:latin typeface="Open Sans" panose="020B0606030504020204"/>
            </a:rPr>
            <a:t>Use of Different Machine learning models to get the best one to reduce the churn rate </a:t>
          </a:r>
        </a:p>
      </dsp:txBody>
      <dsp:txXfrm>
        <a:off x="13146973" y="3173291"/>
        <a:ext cx="2234169" cy="1312534"/>
      </dsp:txXfrm>
    </dsp:sp>
    <dsp:sp modelId="{AA4A7523-5641-40C4-885D-42DAA3049110}">
      <dsp:nvSpPr>
        <dsp:cNvPr id="0" name=""/>
        <dsp:cNvSpPr/>
      </dsp:nvSpPr>
      <dsp:spPr>
        <a:xfrm rot="2700000">
          <a:off x="10593817" y="734496"/>
          <a:ext cx="2394527" cy="2394527"/>
        </a:xfrm>
        <a:prstGeom prst="teardrop">
          <a:avLst>
            <a:gd name="adj" fmla="val 10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EA02C3A-E37D-4B81-90F2-833DB308AE29}">
      <dsp:nvSpPr>
        <dsp:cNvPr id="0" name=""/>
        <dsp:cNvSpPr/>
      </dsp:nvSpPr>
      <dsp:spPr>
        <a:xfrm>
          <a:off x="10672227" y="814593"/>
          <a:ext cx="2234169" cy="2234754"/>
        </a:xfrm>
        <a:prstGeom prst="ellipse">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Open Sans" panose="020B0606030504020204"/>
            </a:rPr>
            <a:t>Test and Refine Machine Learning Model</a:t>
          </a:r>
        </a:p>
      </dsp:txBody>
      <dsp:txXfrm>
        <a:off x="10992405" y="1133904"/>
        <a:ext cx="1595583" cy="1596133"/>
      </dsp:txXfrm>
    </dsp:sp>
    <dsp:sp modelId="{80432725-BDB5-4D93-9114-4B69A8AFB2FC}">
      <dsp:nvSpPr>
        <dsp:cNvPr id="0" name=""/>
        <dsp:cNvSpPr/>
      </dsp:nvSpPr>
      <dsp:spPr>
        <a:xfrm>
          <a:off x="10672227" y="3173291"/>
          <a:ext cx="2234169" cy="1312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schemeClr val="bg1"/>
              </a:solidFill>
              <a:latin typeface="Open Sans" panose="020B0606030504020204"/>
            </a:rPr>
            <a:t>Train test split of data</a:t>
          </a:r>
        </a:p>
      </dsp:txBody>
      <dsp:txXfrm>
        <a:off x="10672227" y="3173291"/>
        <a:ext cx="2234169" cy="1312534"/>
      </dsp:txXfrm>
    </dsp:sp>
    <dsp:sp modelId="{770A7F2E-61E5-4E35-B7C3-7E209CE3EBAE}">
      <dsp:nvSpPr>
        <dsp:cNvPr id="0" name=""/>
        <dsp:cNvSpPr/>
      </dsp:nvSpPr>
      <dsp:spPr>
        <a:xfrm rot="2700000">
          <a:off x="8119072" y="734496"/>
          <a:ext cx="2394527" cy="2394527"/>
        </a:xfrm>
        <a:prstGeom prst="teardrop">
          <a:avLst>
            <a:gd name="adj" fmla="val 10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C88112D-7791-4F78-AC27-09E08E38ECD9}">
      <dsp:nvSpPr>
        <dsp:cNvPr id="0" name=""/>
        <dsp:cNvSpPr/>
      </dsp:nvSpPr>
      <dsp:spPr>
        <a:xfrm>
          <a:off x="8199250" y="814593"/>
          <a:ext cx="2234169" cy="2234754"/>
        </a:xfrm>
        <a:prstGeom prst="ellipse">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Open Sans" panose="020B0606030504020204"/>
            </a:rPr>
            <a:t>Feature Engineering</a:t>
          </a:r>
        </a:p>
      </dsp:txBody>
      <dsp:txXfrm>
        <a:off x="8517659" y="1133904"/>
        <a:ext cx="1595583" cy="1596133"/>
      </dsp:txXfrm>
    </dsp:sp>
    <dsp:sp modelId="{7E308841-1298-432A-A10E-BC6C9BF4575D}">
      <dsp:nvSpPr>
        <dsp:cNvPr id="0" name=""/>
        <dsp:cNvSpPr/>
      </dsp:nvSpPr>
      <dsp:spPr>
        <a:xfrm>
          <a:off x="8199250" y="3173291"/>
          <a:ext cx="2234169" cy="1312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prstClr val="white"/>
              </a:solidFill>
              <a:latin typeface="Open Sans" panose="020B0606030504020204"/>
              <a:ea typeface="+mn-ea"/>
              <a:cs typeface="+mn-cs"/>
            </a:rPr>
            <a:t>Feature Scaling</a:t>
          </a:r>
        </a:p>
        <a:p>
          <a:pPr marL="171450" lvl="1" indent="-171450" algn="l" defTabSz="711200">
            <a:lnSpc>
              <a:spcPct val="90000"/>
            </a:lnSpc>
            <a:spcBef>
              <a:spcPct val="0"/>
            </a:spcBef>
            <a:spcAft>
              <a:spcPct val="15000"/>
            </a:spcAft>
            <a:buChar char="•"/>
          </a:pPr>
          <a:r>
            <a:rPr lang="en-US" sz="1600" b="0" kern="1200" dirty="0">
              <a:solidFill>
                <a:prstClr val="white"/>
              </a:solidFill>
              <a:latin typeface="Open Sans" panose="020B0606030504020204"/>
              <a:ea typeface="+mn-ea"/>
              <a:cs typeface="+mn-cs"/>
            </a:rPr>
            <a:t>One Hot Encoding</a:t>
          </a:r>
        </a:p>
        <a:p>
          <a:pPr marL="171450" lvl="1" indent="-171450" algn="l" defTabSz="711200">
            <a:lnSpc>
              <a:spcPct val="90000"/>
            </a:lnSpc>
            <a:spcBef>
              <a:spcPct val="0"/>
            </a:spcBef>
            <a:spcAft>
              <a:spcPct val="15000"/>
            </a:spcAft>
            <a:buChar char="•"/>
          </a:pPr>
          <a:r>
            <a:rPr lang="en-US" sz="1600" b="0" kern="1200" dirty="0">
              <a:solidFill>
                <a:prstClr val="white"/>
              </a:solidFill>
              <a:latin typeface="Open Sans" panose="020B0606030504020204"/>
              <a:ea typeface="+mn-ea"/>
              <a:cs typeface="+mn-cs"/>
            </a:rPr>
            <a:t>Label Encoding	</a:t>
          </a:r>
        </a:p>
      </dsp:txBody>
      <dsp:txXfrm>
        <a:off x="8199250" y="3173291"/>
        <a:ext cx="2234169" cy="1312534"/>
      </dsp:txXfrm>
    </dsp:sp>
    <dsp:sp modelId="{E44F1043-545E-474B-BF77-358E9D408351}">
      <dsp:nvSpPr>
        <dsp:cNvPr id="0" name=""/>
        <dsp:cNvSpPr/>
      </dsp:nvSpPr>
      <dsp:spPr>
        <a:xfrm rot="2700000">
          <a:off x="5644326" y="734496"/>
          <a:ext cx="2394527" cy="2394527"/>
        </a:xfrm>
        <a:prstGeom prst="teardrop">
          <a:avLst>
            <a:gd name="adj" fmla="val 10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9CC6D78-2C3A-4CD7-8E4A-EB83EF05278B}">
      <dsp:nvSpPr>
        <dsp:cNvPr id="0" name=""/>
        <dsp:cNvSpPr/>
      </dsp:nvSpPr>
      <dsp:spPr>
        <a:xfrm>
          <a:off x="5724505" y="814593"/>
          <a:ext cx="2234169" cy="2234754"/>
        </a:xfrm>
        <a:prstGeom prst="ellipse">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Open Sans" panose="020B0606030504020204"/>
            </a:rPr>
            <a:t>EDA</a:t>
          </a:r>
        </a:p>
      </dsp:txBody>
      <dsp:txXfrm>
        <a:off x="6042914" y="1133904"/>
        <a:ext cx="1595583" cy="1596133"/>
      </dsp:txXfrm>
    </dsp:sp>
    <dsp:sp modelId="{D4CC48B4-1571-4618-ACBE-19CA9E0CD344}">
      <dsp:nvSpPr>
        <dsp:cNvPr id="0" name=""/>
        <dsp:cNvSpPr/>
      </dsp:nvSpPr>
      <dsp:spPr>
        <a:xfrm>
          <a:off x="5812911" y="3124202"/>
          <a:ext cx="2234169" cy="1312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prstClr val="white"/>
              </a:solidFill>
              <a:latin typeface="Open Sans" panose="020B0606030504020204"/>
              <a:ea typeface="+mn-ea"/>
              <a:cs typeface="+mn-cs"/>
            </a:rPr>
            <a:t>Data has been Analyzed using Visualization methods to prepare the Model Building</a:t>
          </a:r>
        </a:p>
      </dsp:txBody>
      <dsp:txXfrm>
        <a:off x="5812911" y="3124202"/>
        <a:ext cx="2234169" cy="1312534"/>
      </dsp:txXfrm>
    </dsp:sp>
    <dsp:sp modelId="{EBC6E9DB-B898-4316-868F-F179AC018B0E}">
      <dsp:nvSpPr>
        <dsp:cNvPr id="0" name=""/>
        <dsp:cNvSpPr/>
      </dsp:nvSpPr>
      <dsp:spPr>
        <a:xfrm rot="2700000">
          <a:off x="3171349" y="734496"/>
          <a:ext cx="2394527" cy="2394527"/>
        </a:xfrm>
        <a:prstGeom prst="teardrop">
          <a:avLst>
            <a:gd name="adj" fmla="val 10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A3A90CE-A620-42EE-A868-6288DEDF6A6A}">
      <dsp:nvSpPr>
        <dsp:cNvPr id="0" name=""/>
        <dsp:cNvSpPr/>
      </dsp:nvSpPr>
      <dsp:spPr>
        <a:xfrm>
          <a:off x="3249759" y="814593"/>
          <a:ext cx="2234169" cy="2234754"/>
        </a:xfrm>
        <a:prstGeom prst="ellipse">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Open Sans" panose="020B0606030504020204"/>
            </a:rPr>
            <a:t>Collect and Prepare Data</a:t>
          </a:r>
        </a:p>
      </dsp:txBody>
      <dsp:txXfrm>
        <a:off x="3569937" y="1133904"/>
        <a:ext cx="1595583" cy="1596133"/>
      </dsp:txXfrm>
    </dsp:sp>
    <dsp:sp modelId="{15D6162C-EB5E-4E82-A23B-AFA02F73A3A3}">
      <dsp:nvSpPr>
        <dsp:cNvPr id="0" name=""/>
        <dsp:cNvSpPr/>
      </dsp:nvSpPr>
      <dsp:spPr>
        <a:xfrm>
          <a:off x="3325900" y="3173291"/>
          <a:ext cx="2234169" cy="1312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IN" sz="1600" b="0" kern="1200" dirty="0">
              <a:solidFill>
                <a:prstClr val="white"/>
              </a:solidFill>
              <a:latin typeface="Open Sans" panose="020B0606030504020204"/>
              <a:ea typeface="+mn-ea"/>
              <a:cs typeface="+mn-cs"/>
            </a:rPr>
            <a:t>Dataset contains information of customer using Telcom services </a:t>
          </a:r>
          <a:endParaRPr lang="en-US" sz="1600" b="0" kern="1200" dirty="0">
            <a:solidFill>
              <a:prstClr val="white"/>
            </a:solidFill>
            <a:latin typeface="Open Sans" panose="020B0606030504020204"/>
            <a:ea typeface="+mn-ea"/>
            <a:cs typeface="+mn-cs"/>
          </a:endParaRPr>
        </a:p>
      </dsp:txBody>
      <dsp:txXfrm>
        <a:off x="3325900" y="3173291"/>
        <a:ext cx="2234169" cy="1312534"/>
      </dsp:txXfrm>
    </dsp:sp>
    <dsp:sp modelId="{ECBDC45E-058A-4939-A7C1-6D21EF01C4D7}">
      <dsp:nvSpPr>
        <dsp:cNvPr id="0" name=""/>
        <dsp:cNvSpPr/>
      </dsp:nvSpPr>
      <dsp:spPr>
        <a:xfrm rot="2700000">
          <a:off x="696603" y="734496"/>
          <a:ext cx="2394527" cy="2394527"/>
        </a:xfrm>
        <a:prstGeom prst="teardrop">
          <a:avLst>
            <a:gd name="adj" fmla="val 10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258C8C7-3256-48CE-AFF7-E6BCE7A390B3}">
      <dsp:nvSpPr>
        <dsp:cNvPr id="0" name=""/>
        <dsp:cNvSpPr/>
      </dsp:nvSpPr>
      <dsp:spPr>
        <a:xfrm>
          <a:off x="776782" y="814593"/>
          <a:ext cx="2234169" cy="2234754"/>
        </a:xfrm>
        <a:prstGeom prst="ellipse">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Open Sans" panose="020B0606030504020204"/>
            </a:rPr>
            <a:t>Define the Problem</a:t>
          </a:r>
          <a:endParaRPr lang="en-US" sz="1400" b="0" kern="1200" dirty="0">
            <a:latin typeface="Open Sans" panose="020B0606030504020204"/>
          </a:endParaRPr>
        </a:p>
      </dsp:txBody>
      <dsp:txXfrm>
        <a:off x="1095191" y="1133904"/>
        <a:ext cx="1595583" cy="1596133"/>
      </dsp:txXfrm>
    </dsp:sp>
    <dsp:sp modelId="{FF69F202-D245-42D6-B5CD-3CE050738029}">
      <dsp:nvSpPr>
        <dsp:cNvPr id="0" name=""/>
        <dsp:cNvSpPr/>
      </dsp:nvSpPr>
      <dsp:spPr>
        <a:xfrm>
          <a:off x="776782" y="3173291"/>
          <a:ext cx="2234169" cy="1312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schemeClr val="bg1"/>
              </a:solidFill>
              <a:latin typeface="Open Sans" panose="020B0606030504020204"/>
            </a:rPr>
            <a:t>Customer Churn</a:t>
          </a:r>
        </a:p>
      </dsp:txBody>
      <dsp:txXfrm>
        <a:off x="776782" y="3173291"/>
        <a:ext cx="2234169" cy="1312534"/>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46A8DB-FE83-48D1-87A9-6F95E917E2F0}" type="datetimeFigureOut">
              <a:rPr lang="en-US" smtClean="0"/>
              <a:t>4/6/2024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1AB654-85A8-4CC7-A806-FD763D37DD20}" type="slidenum">
              <a:rPr lang="en-US" smtClean="0"/>
              <a:t>‹#›</a:t>
            </a:fld>
            <a:endParaRPr lang="en-US"/>
          </a:p>
        </p:txBody>
      </p:sp>
    </p:spTree>
    <p:extLst>
      <p:ext uri="{BB962C8B-B14F-4D97-AF65-F5344CB8AC3E}">
        <p14:creationId xmlns:p14="http://schemas.microsoft.com/office/powerpoint/2010/main" val="1470858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1AB654-85A8-4CC7-A806-FD763D37DD20}" type="slidenum">
              <a:rPr lang="en-US" smtClean="0"/>
              <a:t>2</a:t>
            </a:fld>
            <a:endParaRPr lang="en-US"/>
          </a:p>
        </p:txBody>
      </p:sp>
    </p:spTree>
    <p:extLst>
      <p:ext uri="{BB962C8B-B14F-4D97-AF65-F5344CB8AC3E}">
        <p14:creationId xmlns:p14="http://schemas.microsoft.com/office/powerpoint/2010/main" val="165101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AB654-85A8-4CC7-A806-FD763D37DD20}" type="slidenum">
              <a:rPr lang="en-US" smtClean="0"/>
              <a:t>5</a:t>
            </a:fld>
            <a:endParaRPr lang="en-US"/>
          </a:p>
        </p:txBody>
      </p:sp>
    </p:spTree>
    <p:extLst>
      <p:ext uri="{BB962C8B-B14F-4D97-AF65-F5344CB8AC3E}">
        <p14:creationId xmlns:p14="http://schemas.microsoft.com/office/powerpoint/2010/main" val="2146453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AB654-85A8-4CC7-A806-FD763D37DD20}" type="slidenum">
              <a:rPr lang="en-US" smtClean="0"/>
              <a:t>16</a:t>
            </a:fld>
            <a:endParaRPr lang="en-US"/>
          </a:p>
        </p:txBody>
      </p:sp>
    </p:spTree>
    <p:extLst>
      <p:ext uri="{BB962C8B-B14F-4D97-AF65-F5344CB8AC3E}">
        <p14:creationId xmlns:p14="http://schemas.microsoft.com/office/powerpoint/2010/main" val="928967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83820" y="3771901"/>
            <a:ext cx="13373099" cy="3394172"/>
          </a:xfrm>
        </p:spPr>
        <p:txBody>
          <a:bodyPr anchor="b">
            <a:normAutofit/>
          </a:bodyPr>
          <a:lstStyle>
            <a:lvl1pPr>
              <a:defRPr sz="8100"/>
            </a:lvl1pPr>
          </a:lstStyle>
          <a:p>
            <a:r>
              <a:rPr lang="en-US"/>
              <a:t>Click to edit Master title style</a:t>
            </a:r>
            <a:endParaRPr lang="en-US" dirty="0"/>
          </a:p>
        </p:txBody>
      </p:sp>
      <p:sp>
        <p:nvSpPr>
          <p:cNvPr id="3" name="Subtitle 2"/>
          <p:cNvSpPr>
            <a:spLocks noGrp="1"/>
          </p:cNvSpPr>
          <p:nvPr>
            <p:ph type="subTitle" idx="1"/>
          </p:nvPr>
        </p:nvSpPr>
        <p:spPr>
          <a:xfrm>
            <a:off x="3883820" y="7166069"/>
            <a:ext cx="13373099" cy="1689425"/>
          </a:xfrm>
        </p:spPr>
        <p:txBody>
          <a:bodyPr anchor="t"/>
          <a:lstStyle>
            <a:lvl1pPr marL="0" indent="0" algn="l">
              <a:buNone/>
              <a:defRPr>
                <a:solidFill>
                  <a:schemeClr val="tx1">
                    <a:lumMod val="65000"/>
                    <a:lumOff val="3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6485716"/>
            <a:ext cx="2616978" cy="1167884"/>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797719" y="679431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5680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914400"/>
            <a:ext cx="13373099" cy="4675560"/>
          </a:xfrm>
        </p:spPr>
        <p:txBody>
          <a:bodyPr anchor="ctr">
            <a:normAutofit/>
          </a:bodyPr>
          <a:lstStyle>
            <a:lvl1pPr algn="l">
              <a:defRPr sz="72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8826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4912518" y="5257800"/>
            <a:ext cx="11304831"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pPr/>
              <a:t>‹#›</a:t>
            </a:fld>
            <a:endParaRPr lang="en-US"/>
          </a:p>
        </p:txBody>
      </p:sp>
      <p:sp>
        <p:nvSpPr>
          <p:cNvPr id="14" name="TextBox 13"/>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15" name="TextBox 14"/>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04130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883820" y="3657601"/>
            <a:ext cx="13373100" cy="4087268"/>
          </a:xfrm>
        </p:spPr>
        <p:txBody>
          <a:bodyPr anchor="b">
            <a:normAutofit/>
          </a:bodyPr>
          <a:lstStyle>
            <a:lvl1pPr algn="l">
              <a:defRPr sz="7200" b="0"/>
            </a:lvl1pPr>
          </a:lstStyle>
          <a:p>
            <a:r>
              <a:rPr lang="en-US"/>
              <a:t>Click to edit Master title style</a:t>
            </a:r>
            <a:endParaRPr lang="en-US" dirty="0"/>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0309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
        <p:nvSpPr>
          <p:cNvPr id="17" name="TextBox 16"/>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18" name="TextBox 17"/>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2542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883819" y="941111"/>
            <a:ext cx="13373099" cy="4320030"/>
          </a:xfrm>
        </p:spPr>
        <p:txBody>
          <a:bodyPr anchor="ctr">
            <a:normAutofit/>
          </a:bodyPr>
          <a:lstStyle>
            <a:lvl1pPr algn="l">
              <a:defRPr sz="7200" b="0"/>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3672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51142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42219" y="941108"/>
            <a:ext cx="3311402" cy="7925726"/>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883818" y="941108"/>
            <a:ext cx="9715500" cy="7925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416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308"/>
            <a:ext cx="18288000" cy="10307616"/>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766215" y="8870198"/>
            <a:ext cx="4114800" cy="547688"/>
          </a:xfrm>
        </p:spPr>
        <p:txBody>
          <a:bodyPr/>
          <a:lstStyle/>
          <a:p>
            <a:fld id="{516E5C65-A6A4-4D7E-A8A9-35240D7FED8F}" type="datetimeFigureOut">
              <a:rPr lang="en-US" smtClean="0"/>
              <a:t>4/6/2024</a:t>
            </a:fld>
            <a:endParaRPr lang="en-US"/>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6057900" y="8870198"/>
            <a:ext cx="6172200" cy="547688"/>
          </a:xfrm>
        </p:spPr>
        <p:txBody>
          <a:bodyPr/>
          <a:lstStyle/>
          <a:p>
            <a:endParaRPr lang="en-US"/>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766215" y="4026917"/>
            <a:ext cx="15773400" cy="1988345"/>
          </a:xfrm>
        </p:spPr>
        <p:txBody>
          <a:bodyPr>
            <a:normAutofit/>
          </a:bodyPr>
          <a:lstStyle>
            <a:lvl1pPr>
              <a:defRPr sz="66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13506548" y="8870198"/>
            <a:ext cx="4114800" cy="547688"/>
          </a:xfrm>
        </p:spPr>
        <p:txBody>
          <a:bodyPr/>
          <a:lstStyle/>
          <a:p>
            <a:fld id="{7F7FEF7F-D85A-4201-B820-A0FEA3130C3A}" type="slidenum">
              <a:rPr lang="en-US" smtClean="0"/>
              <a:t>‹#›</a:t>
            </a:fld>
            <a:endParaRPr lang="en-US"/>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565096" y="9449775"/>
            <a:ext cx="15793313" cy="651039"/>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01109" cy="246221"/>
            </a:xfrm>
            <a:prstGeom prst="rect">
              <a:avLst/>
            </a:prstGeom>
            <a:noFill/>
            <a:ln>
              <a:noFill/>
            </a:ln>
          </p:spPr>
          <p:txBody>
            <a:bodyPr wrap="none" rtlCol="0">
              <a:spAutoFit/>
            </a:bodyPr>
            <a:lstStyle/>
            <a:p>
              <a:r>
                <a:rPr lang="en-IN" sz="1800" b="0" i="0" kern="1200" dirty="0">
                  <a:solidFill>
                    <a:schemeClr val="bg1"/>
                  </a:solidFill>
                  <a:effectLst/>
                  <a:latin typeface="+mn-lt"/>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3436" y="113764"/>
            <a:ext cx="617577" cy="9958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034753" y="9530724"/>
            <a:ext cx="1586594" cy="756276"/>
          </a:xfrm>
          <a:prstGeom prst="rect">
            <a:avLst/>
          </a:prstGeom>
        </p:spPr>
      </p:pic>
    </p:spTree>
    <p:extLst>
      <p:ext uri="{BB962C8B-B14F-4D97-AF65-F5344CB8AC3E}">
        <p14:creationId xmlns:p14="http://schemas.microsoft.com/office/powerpoint/2010/main" val="124791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388" y="936165"/>
            <a:ext cx="13367531" cy="1921335"/>
          </a:xfrm>
        </p:spPr>
        <p:txBody>
          <a:bodyPr/>
          <a:lstStyle/>
          <a:p>
            <a:r>
              <a:rPr lang="en-US"/>
              <a:t>Click to edit Master title style</a:t>
            </a:r>
            <a:endParaRPr lang="en-US" dirty="0"/>
          </a:p>
        </p:txBody>
      </p:sp>
      <p:sp>
        <p:nvSpPr>
          <p:cNvPr id="3" name="Content Placeholder 2"/>
          <p:cNvSpPr>
            <a:spLocks noGrp="1"/>
          </p:cNvSpPr>
          <p:nvPr>
            <p:ph idx="1"/>
          </p:nvPr>
        </p:nvSpPr>
        <p:spPr>
          <a:xfrm>
            <a:off x="3883818" y="3200400"/>
            <a:ext cx="13373100" cy="5666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825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83819" y="3088125"/>
            <a:ext cx="13373099" cy="220320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5295194"/>
            <a:ext cx="13373099" cy="1290600"/>
          </a:xfrm>
        </p:spPr>
        <p:txBody>
          <a:bodyPr anchor="t"/>
          <a:lstStyle>
            <a:lvl1pPr marL="0" indent="0" algn="l">
              <a:buNone/>
              <a:defRPr sz="30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659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83818" y="3200400"/>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786121" y="3189333"/>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48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409060" y="2959055"/>
            <a:ext cx="5989098"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3883819" y="3823449"/>
            <a:ext cx="6514340"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259944" y="2954213"/>
            <a:ext cx="5998502"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0750436" y="3818607"/>
            <a:ext cx="6508011"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4/6/2024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6121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4/6/2024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758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0027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669132"/>
            <a:ext cx="5257799" cy="1464468"/>
          </a:xfrm>
        </p:spPr>
        <p:txBody>
          <a:bodyPr anchor="b"/>
          <a:lstStyle>
            <a:lvl1pPr algn="l">
              <a:defRPr sz="3000" b="0"/>
            </a:lvl1pPr>
          </a:lstStyle>
          <a:p>
            <a:r>
              <a:rPr lang="en-US"/>
              <a:t>Click to edit Master title style</a:t>
            </a:r>
            <a:endParaRPr lang="en-US" dirty="0"/>
          </a:p>
        </p:txBody>
      </p:sp>
      <p:sp>
        <p:nvSpPr>
          <p:cNvPr id="3" name="Content Placeholder 2"/>
          <p:cNvSpPr>
            <a:spLocks noGrp="1"/>
          </p:cNvSpPr>
          <p:nvPr>
            <p:ph idx="1"/>
          </p:nvPr>
        </p:nvSpPr>
        <p:spPr>
          <a:xfrm>
            <a:off x="9484518" y="669133"/>
            <a:ext cx="7772400" cy="812244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883819" y="2397920"/>
            <a:ext cx="5257799" cy="6393654"/>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170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20" y="7200900"/>
            <a:ext cx="13373100"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3818" y="952448"/>
            <a:ext cx="13373100" cy="5782455"/>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3883820" y="8051007"/>
            <a:ext cx="13373100"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0600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2" y="342900"/>
            <a:ext cx="4277274" cy="9957942"/>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40832" y="-1179"/>
            <a:ext cx="3535011" cy="1028105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74320" cy="10287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889387" y="936165"/>
            <a:ext cx="13367531" cy="19213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83818" y="3200400"/>
            <a:ext cx="13373100" cy="5829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542419" y="9195656"/>
            <a:ext cx="1719425" cy="555594"/>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4/6/2024</a:t>
            </a:fld>
            <a:endParaRPr lang="en-US"/>
          </a:p>
        </p:txBody>
      </p:sp>
      <p:sp>
        <p:nvSpPr>
          <p:cNvPr id="5" name="Footer Placeholder 4"/>
          <p:cNvSpPr>
            <a:spLocks noGrp="1"/>
          </p:cNvSpPr>
          <p:nvPr>
            <p:ph type="ftr" sz="quarter" idx="3"/>
          </p:nvPr>
        </p:nvSpPr>
        <p:spPr>
          <a:xfrm>
            <a:off x="3883819" y="9203713"/>
            <a:ext cx="11429999"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97719" y="1181674"/>
            <a:ext cx="1169651" cy="547688"/>
          </a:xfrm>
          <a:prstGeom prst="rect">
            <a:avLst/>
          </a:prstGeom>
        </p:spPr>
        <p:txBody>
          <a:bodyPr vert="horz" lIns="91440" tIns="45720" rIns="91440" bIns="45720" rtlCol="0" anchor="ctr"/>
          <a:lstStyle>
            <a:lvl1pPr algn="r">
              <a:defRPr sz="3000">
                <a:solidFill>
                  <a:srgbClr val="FEFFFF"/>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5657266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6858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17.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10" Type="http://schemas.openxmlformats.org/officeDocument/2006/relationships/image" Target="../media/image35.png"/><Relationship Id="rId4" Type="http://schemas.openxmlformats.org/officeDocument/2006/relationships/image" Target="../media/image7.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4.jpeg"/></Relationships>
</file>

<file path=ppt/slides/_rels/slide15.xml.rels><?xml version="1.0" encoding="UTF-8" standalone="yes"?>
<Relationships xmlns="http://schemas.openxmlformats.org/package/2006/relationships"><Relationship Id="rId8" Type="http://schemas.openxmlformats.org/officeDocument/2006/relationships/hyperlink" Target="https://medium.com/@em4kraist/telco-customer-churn-data-analysis-d4bda8347d11" TargetMode="External"/><Relationship Id="rId3" Type="http://schemas.openxmlformats.org/officeDocument/2006/relationships/image" Target="../media/image25.png"/><Relationship Id="rId7"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4.jpe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4.pn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10" Type="http://schemas.openxmlformats.org/officeDocument/2006/relationships/image" Target="../media/image14.jpeg"/><Relationship Id="rId4" Type="http://schemas.openxmlformats.org/officeDocument/2006/relationships/image" Target="../media/image25.png"/><Relationship Id="rId9" Type="http://schemas.openxmlformats.org/officeDocument/2006/relationships/hyperlink" Target="https://github.com/KanduriR/Kaggle-Telco-Customer-Chur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4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5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6.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5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5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56.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5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6.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6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6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66.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6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7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7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5.jp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20.jpeg"/><Relationship Id="rId5" Type="http://schemas.openxmlformats.org/officeDocument/2006/relationships/image" Target="../media/image7.png"/><Relationship Id="rId10" Type="http://schemas.openxmlformats.org/officeDocument/2006/relationships/image" Target="../media/image19.jpeg"/><Relationship Id="rId4" Type="http://schemas.openxmlformats.org/officeDocument/2006/relationships/image" Target="../media/image6.png"/><Relationship Id="rId9" Type="http://schemas.openxmlformats.org/officeDocument/2006/relationships/image" Target="../media/image18.jpeg"/><Relationship Id="rId14" Type="http://schemas.openxmlformats.org/officeDocument/2006/relationships/audio" Target="../media/audio2.wav"/></Relationships>
</file>

<file path=ppt/slides/_rels/slide3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7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6.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76.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6.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7.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6.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6.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6.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6.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6.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7.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4.jpe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8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6.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5.png"/><Relationship Id="rId7" Type="http://schemas.openxmlformats.org/officeDocument/2006/relationships/image" Target="../media/image8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6.png"/><Relationship Id="rId10" Type="http://schemas.openxmlformats.org/officeDocument/2006/relationships/image" Target="../media/image14.jpeg"/><Relationship Id="rId4" Type="http://schemas.openxmlformats.org/officeDocument/2006/relationships/image" Target="../media/image7.png"/><Relationship Id="rId9"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6.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6.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3.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04F3-9350-E79C-AECA-524AF3656E4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57FB81C-C14D-ECC3-32D1-786F0833E66C}"/>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3688734146"/>
      </p:ext>
    </p:extLst>
  </p:cSld>
  <p:clrMapOvr>
    <a:masterClrMapping/>
  </p:clrMapOvr>
  <mc:AlternateContent xmlns:mc="http://schemas.openxmlformats.org/markup-compatibility/2006" xmlns:p14="http://schemas.microsoft.com/office/powerpoint/2010/main">
    <mc:Choice Requires="p14">
      <p:transition spd="slow" p14:dur="5500">
        <p14:reveal/>
        <p:sndAc>
          <p:stSnd>
            <p:snd r:embed="rId2" name="applause.wav"/>
          </p:stSnd>
        </p:sndAc>
      </p:transition>
    </mc:Choice>
    <mc:Fallback xmlns="">
      <p:transition spd="slow">
        <p:fade/>
        <p:sndAc>
          <p:stSnd>
            <p:snd r:embed="rId4" name="applaus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90055"/>
            <a:ext cx="18315878" cy="10401300"/>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dirty="0"/>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7" name="TextBox 17"/>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5" name="TextBox 24">
            <a:extLst>
              <a:ext uri="{FF2B5EF4-FFF2-40B4-BE49-F238E27FC236}">
                <a16:creationId xmlns:a16="http://schemas.microsoft.com/office/drawing/2014/main" id="{2BFAD9DA-5591-7820-D665-B07CC7EC773B}"/>
              </a:ext>
            </a:extLst>
          </p:cNvPr>
          <p:cNvSpPr txBox="1"/>
          <p:nvPr/>
        </p:nvSpPr>
        <p:spPr>
          <a:xfrm>
            <a:off x="-533400" y="5129752"/>
            <a:ext cx="9384082" cy="549189"/>
          </a:xfrm>
          <a:prstGeom prst="rect">
            <a:avLst/>
          </a:prstGeom>
          <a:noFill/>
        </p:spPr>
        <p:txBody>
          <a:bodyPr wrap="square">
            <a:spAutoFit/>
          </a:bodyPr>
          <a:lstStyle/>
          <a:p>
            <a:pPr algn="ctr">
              <a:lnSpc>
                <a:spcPts val="3874"/>
              </a:lnSpc>
              <a:spcBef>
                <a:spcPct val="0"/>
              </a:spcBef>
            </a:pPr>
            <a:r>
              <a:rPr lang="en-US" sz="2800" dirty="0">
                <a:solidFill>
                  <a:srgbClr val="3D7CA6"/>
                </a:solidFill>
                <a:latin typeface="Arimo Bold"/>
              </a:rPr>
              <a:t>Customer Account Information</a:t>
            </a:r>
          </a:p>
        </p:txBody>
      </p:sp>
      <p:sp>
        <p:nvSpPr>
          <p:cNvPr id="27" name="TextBox 26">
            <a:extLst>
              <a:ext uri="{FF2B5EF4-FFF2-40B4-BE49-F238E27FC236}">
                <a16:creationId xmlns:a16="http://schemas.microsoft.com/office/drawing/2014/main" id="{00DDF0AA-E1D6-8D7A-433C-5B84BF86DA02}"/>
              </a:ext>
            </a:extLst>
          </p:cNvPr>
          <p:cNvSpPr txBox="1"/>
          <p:nvPr/>
        </p:nvSpPr>
        <p:spPr>
          <a:xfrm>
            <a:off x="949995" y="5894316"/>
            <a:ext cx="12877800" cy="3369192"/>
          </a:xfrm>
          <a:prstGeom prst="rect">
            <a:avLst/>
          </a:prstGeom>
          <a:noFill/>
        </p:spPr>
        <p:txBody>
          <a:bodyPr wrap="square">
            <a:spAutoFit/>
          </a:bodyPr>
          <a:lstStyle/>
          <a:p>
            <a:pPr marL="498729" lvl="1" indent="-249365" defTabSz="914400">
              <a:lnSpc>
                <a:spcPts val="3694"/>
              </a:lnSpc>
              <a:spcBef>
                <a:spcPct val="0"/>
              </a:spcBef>
              <a:buFont typeface="Arial"/>
              <a:buChar char="•"/>
            </a:pPr>
            <a:r>
              <a:rPr lang="en-US" sz="2310" dirty="0">
                <a:solidFill>
                  <a:srgbClr val="272525"/>
                </a:solidFill>
                <a:latin typeface="Roboto"/>
              </a:rPr>
              <a:t>Tenure — How long customer has stayed in the company</a:t>
            </a:r>
          </a:p>
          <a:p>
            <a:pPr marL="498729" lvl="1" indent="-249365" defTabSz="914400">
              <a:lnSpc>
                <a:spcPts val="3694"/>
              </a:lnSpc>
              <a:spcBef>
                <a:spcPct val="0"/>
              </a:spcBef>
              <a:buFont typeface="Arial"/>
              <a:buChar char="•"/>
            </a:pPr>
            <a:r>
              <a:rPr lang="en-US" sz="2310" dirty="0">
                <a:solidFill>
                  <a:srgbClr val="272525"/>
                </a:solidFill>
                <a:latin typeface="Roboto"/>
              </a:rPr>
              <a:t>Contract — The type of contract the customer has (Month-to-Month, One year, Two years)</a:t>
            </a:r>
          </a:p>
          <a:p>
            <a:pPr marL="498729" lvl="1" indent="-249365" defTabSz="914400">
              <a:lnSpc>
                <a:spcPts val="3694"/>
              </a:lnSpc>
              <a:spcBef>
                <a:spcPct val="0"/>
              </a:spcBef>
              <a:buFont typeface="Arial"/>
              <a:buChar char="•"/>
            </a:pPr>
            <a:r>
              <a:rPr lang="en-US" sz="2310" dirty="0">
                <a:solidFill>
                  <a:srgbClr val="272525"/>
                </a:solidFill>
                <a:latin typeface="Roboto"/>
              </a:rPr>
              <a:t>Paperless Billing — Whether the customer has a paperless billing (Yes, No)</a:t>
            </a:r>
          </a:p>
          <a:p>
            <a:pPr marL="498729" lvl="1" indent="-249365" defTabSz="914400">
              <a:lnSpc>
                <a:spcPts val="3694"/>
              </a:lnSpc>
              <a:spcBef>
                <a:spcPct val="0"/>
              </a:spcBef>
              <a:buFont typeface="Arial"/>
              <a:buChar char="•"/>
            </a:pPr>
            <a:r>
              <a:rPr lang="en-US" sz="2310" dirty="0">
                <a:solidFill>
                  <a:srgbClr val="272525"/>
                </a:solidFill>
                <a:latin typeface="Roboto"/>
              </a:rPr>
              <a:t>Payment Method — payment method used by the customer (Electronic check, Mailed check, Bank transfer (automatic), Credit card (automatic))</a:t>
            </a:r>
          </a:p>
          <a:p>
            <a:pPr marL="498729" lvl="1" indent="-249365" defTabSz="914400">
              <a:lnSpc>
                <a:spcPts val="3694"/>
              </a:lnSpc>
              <a:spcBef>
                <a:spcPct val="0"/>
              </a:spcBef>
              <a:buFont typeface="Arial"/>
              <a:buChar char="•"/>
            </a:pPr>
            <a:r>
              <a:rPr lang="en-US" sz="2310" dirty="0">
                <a:solidFill>
                  <a:srgbClr val="272525"/>
                </a:solidFill>
                <a:latin typeface="Roboto"/>
              </a:rPr>
              <a:t>Monthly Charges — Amount charged to the customer monthly</a:t>
            </a:r>
          </a:p>
          <a:p>
            <a:pPr marL="498729" lvl="1" indent="-249365" defTabSz="914400">
              <a:lnSpc>
                <a:spcPts val="3694"/>
              </a:lnSpc>
              <a:spcBef>
                <a:spcPct val="0"/>
              </a:spcBef>
              <a:buFont typeface="Arial"/>
              <a:buChar char="•"/>
            </a:pPr>
            <a:r>
              <a:rPr lang="en-US" sz="2310" dirty="0">
                <a:solidFill>
                  <a:srgbClr val="272525"/>
                </a:solidFill>
                <a:latin typeface="Roboto"/>
              </a:rPr>
              <a:t>Total Charges — The total amount charged to the customer`</a:t>
            </a:r>
          </a:p>
        </p:txBody>
      </p:sp>
      <p:sp>
        <p:nvSpPr>
          <p:cNvPr id="29" name="TextBox 28">
            <a:extLst>
              <a:ext uri="{FF2B5EF4-FFF2-40B4-BE49-F238E27FC236}">
                <a16:creationId xmlns:a16="http://schemas.microsoft.com/office/drawing/2014/main" id="{5196DFD8-F7F5-657F-85B5-F743CE3208F3}"/>
              </a:ext>
            </a:extLst>
          </p:cNvPr>
          <p:cNvSpPr txBox="1"/>
          <p:nvPr/>
        </p:nvSpPr>
        <p:spPr>
          <a:xfrm>
            <a:off x="2771109" y="170059"/>
            <a:ext cx="9379974" cy="707886"/>
          </a:xfrm>
          <a:prstGeom prst="rect">
            <a:avLst/>
          </a:prstGeom>
          <a:noFill/>
        </p:spPr>
        <p:txBody>
          <a:bodyPr wrap="square">
            <a:spAutoFit/>
          </a:bodyPr>
          <a:lstStyle/>
          <a:p>
            <a:r>
              <a:rPr lang="en-US" sz="4000" b="1" dirty="0">
                <a:solidFill>
                  <a:srgbClr val="000000"/>
                </a:solidFill>
                <a:latin typeface="Arimo Bold"/>
              </a:rPr>
              <a:t>Data Understanding/Data Dictionary</a:t>
            </a:r>
            <a:endParaRPr lang="en-US" sz="4000" b="1" dirty="0"/>
          </a:p>
        </p:txBody>
      </p:sp>
      <p:pic>
        <p:nvPicPr>
          <p:cNvPr id="31" name="Picture 30">
            <a:extLst>
              <a:ext uri="{FF2B5EF4-FFF2-40B4-BE49-F238E27FC236}">
                <a16:creationId xmlns:a16="http://schemas.microsoft.com/office/drawing/2014/main" id="{8E26F3FD-4843-4E67-BFBC-544450D6E737}"/>
              </a:ext>
            </a:extLst>
          </p:cNvPr>
          <p:cNvPicPr>
            <a:picLocks noChangeAspect="1"/>
          </p:cNvPicPr>
          <p:nvPr/>
        </p:nvPicPr>
        <p:blipFill>
          <a:blip r:embed="rId7"/>
          <a:stretch>
            <a:fillRect/>
          </a:stretch>
        </p:blipFill>
        <p:spPr>
          <a:xfrm>
            <a:off x="13592282" y="4712794"/>
            <a:ext cx="1740623" cy="1757201"/>
          </a:xfrm>
          <a:prstGeom prst="rect">
            <a:avLst/>
          </a:prstGeom>
        </p:spPr>
      </p:pic>
      <p:pic>
        <p:nvPicPr>
          <p:cNvPr id="33" name="Picture 32">
            <a:extLst>
              <a:ext uri="{FF2B5EF4-FFF2-40B4-BE49-F238E27FC236}">
                <a16:creationId xmlns:a16="http://schemas.microsoft.com/office/drawing/2014/main" id="{FCA35749-1D01-CD84-DA3F-5BB816C3AD03}"/>
              </a:ext>
            </a:extLst>
          </p:cNvPr>
          <p:cNvPicPr>
            <a:picLocks noChangeAspect="1"/>
          </p:cNvPicPr>
          <p:nvPr/>
        </p:nvPicPr>
        <p:blipFill>
          <a:blip r:embed="rId8"/>
          <a:stretch>
            <a:fillRect/>
          </a:stretch>
        </p:blipFill>
        <p:spPr>
          <a:xfrm>
            <a:off x="14711895" y="7113791"/>
            <a:ext cx="1502833" cy="1599790"/>
          </a:xfrm>
          <a:prstGeom prst="rect">
            <a:avLst/>
          </a:prstGeom>
        </p:spPr>
      </p:pic>
      <p:pic>
        <p:nvPicPr>
          <p:cNvPr id="37" name="Picture 36">
            <a:extLst>
              <a:ext uri="{FF2B5EF4-FFF2-40B4-BE49-F238E27FC236}">
                <a16:creationId xmlns:a16="http://schemas.microsoft.com/office/drawing/2014/main" id="{D63E6979-0F9D-5C63-0480-E43751973714}"/>
              </a:ext>
            </a:extLst>
          </p:cNvPr>
          <p:cNvPicPr>
            <a:picLocks noChangeAspect="1"/>
          </p:cNvPicPr>
          <p:nvPr/>
        </p:nvPicPr>
        <p:blipFill>
          <a:blip r:embed="rId9"/>
          <a:stretch>
            <a:fillRect/>
          </a:stretch>
        </p:blipFill>
        <p:spPr>
          <a:xfrm>
            <a:off x="11401330" y="7913686"/>
            <a:ext cx="1809788" cy="1857000"/>
          </a:xfrm>
          <a:prstGeom prst="rect">
            <a:avLst/>
          </a:prstGeom>
        </p:spPr>
      </p:pic>
      <p:sp>
        <p:nvSpPr>
          <p:cNvPr id="11" name="Rectangle 10"/>
          <p:cNvSpPr/>
          <p:nvPr/>
        </p:nvSpPr>
        <p:spPr>
          <a:xfrm>
            <a:off x="133435" y="1441756"/>
            <a:ext cx="9144000" cy="1077218"/>
          </a:xfrm>
          <a:prstGeom prst="rect">
            <a:avLst/>
          </a:prstGeom>
        </p:spPr>
        <p:txBody>
          <a:bodyPr>
            <a:spAutoFit/>
          </a:bodyPr>
          <a:lstStyle/>
          <a:p>
            <a:pPr algn="ctr"/>
            <a:r>
              <a:rPr lang="en-US" sz="2800" b="1" dirty="0">
                <a:solidFill>
                  <a:srgbClr val="3D7CA6"/>
                </a:solidFill>
                <a:latin typeface="Arial" panose="020B0604020202020204" pitchFamily="34" charset="0"/>
              </a:rPr>
              <a:t>Customer Demographic information</a:t>
            </a:r>
            <a:endParaRPr lang="en-US" sz="2800" b="1" dirty="0"/>
          </a:p>
          <a:p>
            <a:br>
              <a:rPr lang="en-US" dirty="0"/>
            </a:br>
            <a:endParaRPr lang="en-US" dirty="0"/>
          </a:p>
        </p:txBody>
      </p:sp>
      <p:sp>
        <p:nvSpPr>
          <p:cNvPr id="13" name="Rectangle 12"/>
          <p:cNvSpPr/>
          <p:nvPr/>
        </p:nvSpPr>
        <p:spPr>
          <a:xfrm>
            <a:off x="1028700" y="2262252"/>
            <a:ext cx="10637747" cy="2464777"/>
          </a:xfrm>
          <a:prstGeom prst="rect">
            <a:avLst/>
          </a:prstGeom>
        </p:spPr>
        <p:txBody>
          <a:bodyPr wrap="square">
            <a:spAutoFit/>
          </a:bodyPr>
          <a:lstStyle/>
          <a:p>
            <a:pPr marL="498729" lvl="1" indent="-249365" defTabSz="914400">
              <a:lnSpc>
                <a:spcPts val="3694"/>
              </a:lnSpc>
              <a:spcBef>
                <a:spcPct val="0"/>
              </a:spcBef>
              <a:buFont typeface="Arial"/>
              <a:buChar char="•"/>
            </a:pPr>
            <a:r>
              <a:rPr lang="en-US" sz="2310" dirty="0">
                <a:solidFill>
                  <a:srgbClr val="272525"/>
                </a:solidFill>
                <a:latin typeface="Roboto"/>
              </a:rPr>
              <a:t>Customer-ID — Unique value for each customer</a:t>
            </a:r>
          </a:p>
          <a:p>
            <a:pPr marL="498729" lvl="1" indent="-249365" defTabSz="914400">
              <a:lnSpc>
                <a:spcPts val="3694"/>
              </a:lnSpc>
              <a:spcBef>
                <a:spcPct val="0"/>
              </a:spcBef>
              <a:buFont typeface="Arial"/>
              <a:buChar char="•"/>
            </a:pPr>
            <a:r>
              <a:rPr lang="en-US" sz="2310" dirty="0">
                <a:solidFill>
                  <a:srgbClr val="272525"/>
                </a:solidFill>
                <a:latin typeface="Roboto"/>
              </a:rPr>
              <a:t>Gender — The type of gender each customer (Female, Male)</a:t>
            </a:r>
          </a:p>
          <a:p>
            <a:pPr marL="498729" lvl="1" indent="-249365" defTabSz="914400">
              <a:lnSpc>
                <a:spcPts val="3694"/>
              </a:lnSpc>
              <a:spcBef>
                <a:spcPct val="0"/>
              </a:spcBef>
              <a:buFont typeface="Arial"/>
              <a:buChar char="•"/>
            </a:pPr>
            <a:r>
              <a:rPr lang="en-US" sz="2310" dirty="0">
                <a:solidFill>
                  <a:srgbClr val="272525"/>
                </a:solidFill>
                <a:latin typeface="Roboto"/>
              </a:rPr>
              <a:t>Senior-Citizen — Whether the customer is a senior citizen (Yes, No)</a:t>
            </a:r>
          </a:p>
          <a:p>
            <a:pPr marL="498729" lvl="1" indent="-249365" defTabSz="914400">
              <a:lnSpc>
                <a:spcPts val="3694"/>
              </a:lnSpc>
              <a:spcBef>
                <a:spcPct val="0"/>
              </a:spcBef>
              <a:buFont typeface="Arial"/>
              <a:buChar char="•"/>
            </a:pPr>
            <a:r>
              <a:rPr lang="en-US" sz="2310" dirty="0">
                <a:solidFill>
                  <a:srgbClr val="272525"/>
                </a:solidFill>
                <a:latin typeface="Roboto"/>
              </a:rPr>
              <a:t>Partner — Whether the customer has a partner or not (Yes, No)</a:t>
            </a:r>
          </a:p>
          <a:p>
            <a:pPr marL="498729" lvl="1" indent="-249365" defTabSz="914400">
              <a:lnSpc>
                <a:spcPts val="3694"/>
              </a:lnSpc>
              <a:spcBef>
                <a:spcPct val="0"/>
              </a:spcBef>
              <a:buFont typeface="Arial"/>
              <a:buChar char="•"/>
            </a:pPr>
            <a:r>
              <a:rPr lang="en-US" sz="2310" dirty="0">
                <a:solidFill>
                  <a:srgbClr val="272525"/>
                </a:solidFill>
                <a:latin typeface="Roboto"/>
              </a:rPr>
              <a:t>Dependents — Whether the customer has a dependent or not (Yes, No)</a:t>
            </a:r>
          </a:p>
        </p:txBody>
      </p:sp>
      <p:pic>
        <p:nvPicPr>
          <p:cNvPr id="22" name="Picture 21">
            <a:extLst>
              <a:ext uri="{FF2B5EF4-FFF2-40B4-BE49-F238E27FC236}">
                <a16:creationId xmlns:a16="http://schemas.microsoft.com/office/drawing/2014/main" id="{AA8B4B35-AB5E-6742-FC63-231C6307FF65}"/>
              </a:ext>
            </a:extLst>
          </p:cNvPr>
          <p:cNvPicPr>
            <a:picLocks noChangeAspect="1"/>
          </p:cNvPicPr>
          <p:nvPr/>
        </p:nvPicPr>
        <p:blipFill>
          <a:blip r:embed="rId10"/>
          <a:stretch>
            <a:fillRect/>
          </a:stretch>
        </p:blipFill>
        <p:spPr>
          <a:xfrm>
            <a:off x="13150814" y="1440187"/>
            <a:ext cx="2209800" cy="1945944"/>
          </a:xfrm>
          <a:prstGeom prst="rect">
            <a:avLst/>
          </a:prstGeom>
        </p:spPr>
      </p:pic>
      <p:sp>
        <p:nvSpPr>
          <p:cNvPr id="12" name="TextBox 11">
            <a:extLst>
              <a:ext uri="{FF2B5EF4-FFF2-40B4-BE49-F238E27FC236}">
                <a16:creationId xmlns:a16="http://schemas.microsoft.com/office/drawing/2014/main" id="{C0ABF5FE-FAF9-DA7A-0C8E-AB20BD08A2C8}"/>
              </a:ext>
            </a:extLst>
          </p:cNvPr>
          <p:cNvSpPr txBox="1"/>
          <p:nvPr/>
        </p:nvSpPr>
        <p:spPr>
          <a:xfrm>
            <a:off x="17830800" y="10020300"/>
            <a:ext cx="499017" cy="369332"/>
          </a:xfrm>
          <a:prstGeom prst="rect">
            <a:avLst/>
          </a:prstGeom>
          <a:noFill/>
        </p:spPr>
        <p:txBody>
          <a:bodyPr wrap="square" rtlCol="0">
            <a:spAutoFit/>
          </a:bodyPr>
          <a:lstStyle/>
          <a:p>
            <a:r>
              <a:rPr lang="en-US" dirty="0"/>
              <a:t>10</a:t>
            </a:r>
            <a:endParaRPr lang="en-IN" dirty="0"/>
          </a:p>
        </p:txBody>
      </p:sp>
    </p:spTree>
    <p:extLst>
      <p:ext uri="{BB962C8B-B14F-4D97-AF65-F5344CB8AC3E}">
        <p14:creationId xmlns:p14="http://schemas.microsoft.com/office/powerpoint/2010/main" val="25560365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0"/>
            <a:ext cx="18288000" cy="10402731"/>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2" name="Freeform 12"/>
          <p:cNvSpPr/>
          <p:nvPr/>
        </p:nvSpPr>
        <p:spPr>
          <a:xfrm>
            <a:off x="881710" y="2986405"/>
            <a:ext cx="5316517" cy="6423368"/>
          </a:xfrm>
          <a:custGeom>
            <a:avLst/>
            <a:gdLst/>
            <a:ahLst/>
            <a:cxnLst/>
            <a:rect l="l" t="t" r="r" b="b"/>
            <a:pathLst>
              <a:path w="5316517" h="6423368">
                <a:moveTo>
                  <a:pt x="0" y="0"/>
                </a:moveTo>
                <a:lnTo>
                  <a:pt x="5316517" y="0"/>
                </a:lnTo>
                <a:lnTo>
                  <a:pt x="5316517" y="6423369"/>
                </a:lnTo>
                <a:lnTo>
                  <a:pt x="0" y="6423369"/>
                </a:lnTo>
                <a:lnTo>
                  <a:pt x="0" y="0"/>
                </a:lnTo>
                <a:close/>
              </a:path>
            </a:pathLst>
          </a:custGeom>
          <a:blipFill>
            <a:blip r:embed="rId6"/>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6215433" y="-73915"/>
            <a:ext cx="8651279" cy="935000"/>
          </a:xfrm>
          <a:prstGeom prst="rect">
            <a:avLst/>
          </a:prstGeom>
        </p:spPr>
        <p:txBody>
          <a:bodyPr lIns="0" tIns="0" rIns="0" bIns="0" rtlCol="0" anchor="t">
            <a:spAutoFit/>
          </a:bodyPr>
          <a:lstStyle/>
          <a:p>
            <a:pPr algn="l">
              <a:lnSpc>
                <a:spcPts val="7857"/>
              </a:lnSpc>
            </a:pPr>
            <a:r>
              <a:rPr lang="en-US" sz="4800" dirty="0">
                <a:solidFill>
                  <a:srgbClr val="000000"/>
                </a:solidFill>
                <a:latin typeface="Arimo Bold"/>
              </a:rPr>
              <a:t>Data Overview</a:t>
            </a:r>
          </a:p>
        </p:txBody>
      </p:sp>
      <p:sp>
        <p:nvSpPr>
          <p:cNvPr id="15" name="TextBox 15"/>
          <p:cNvSpPr txBox="1"/>
          <p:nvPr/>
        </p:nvSpPr>
        <p:spPr>
          <a:xfrm>
            <a:off x="6560769" y="2548255"/>
            <a:ext cx="11491827" cy="876300"/>
          </a:xfrm>
          <a:prstGeom prst="rect">
            <a:avLst/>
          </a:prstGeom>
        </p:spPr>
        <p:txBody>
          <a:bodyPr lIns="0" tIns="0" rIns="0" bIns="0" rtlCol="0" anchor="t">
            <a:spAutoFit/>
          </a:bodyPr>
          <a:lstStyle/>
          <a:p>
            <a:pPr algn="ctr">
              <a:lnSpc>
                <a:spcPts val="3495"/>
              </a:lnSpc>
              <a:spcBef>
                <a:spcPct val="0"/>
              </a:spcBef>
            </a:pPr>
            <a:r>
              <a:rPr lang="en-US" sz="2913" spc="27">
                <a:solidFill>
                  <a:srgbClr val="000000"/>
                </a:solidFill>
                <a:latin typeface="Roboto Bold"/>
              </a:rPr>
              <a:t>SOURCE : KAGGLE</a:t>
            </a:r>
          </a:p>
          <a:p>
            <a:pPr algn="ctr">
              <a:lnSpc>
                <a:spcPts val="3495"/>
              </a:lnSpc>
              <a:spcBef>
                <a:spcPct val="0"/>
              </a:spcBef>
            </a:pPr>
            <a:r>
              <a:rPr lang="en-US" sz="2913" spc="27">
                <a:solidFill>
                  <a:srgbClr val="000000"/>
                </a:solidFill>
                <a:latin typeface="Roboto Bold"/>
              </a:rPr>
              <a:t>https://www.kaggle.com/datasets/blastchar/telco-customer-churn</a:t>
            </a:r>
          </a:p>
        </p:txBody>
      </p:sp>
      <p:sp>
        <p:nvSpPr>
          <p:cNvPr id="16" name="TextBox 16"/>
          <p:cNvSpPr txBox="1"/>
          <p:nvPr/>
        </p:nvSpPr>
        <p:spPr>
          <a:xfrm>
            <a:off x="348479" y="1776165"/>
            <a:ext cx="6662737" cy="750205"/>
          </a:xfrm>
          <a:prstGeom prst="rect">
            <a:avLst/>
          </a:prstGeom>
        </p:spPr>
        <p:txBody>
          <a:bodyPr lIns="0" tIns="0" rIns="0" bIns="0" rtlCol="0" anchor="t">
            <a:spAutoFit/>
          </a:bodyPr>
          <a:lstStyle/>
          <a:p>
            <a:pPr algn="ctr">
              <a:lnSpc>
                <a:spcPts val="6222"/>
              </a:lnSpc>
              <a:spcBef>
                <a:spcPct val="0"/>
              </a:spcBef>
            </a:pPr>
            <a:r>
              <a:rPr lang="en-US" sz="4400" spc="48" dirty="0">
                <a:solidFill>
                  <a:srgbClr val="000000"/>
                </a:solidFill>
                <a:latin typeface="TT Rounds Condensed Bold"/>
              </a:rPr>
              <a:t>Telco customer Data set</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Picture 18" descr="A person looking at a large sphere&#10;&#10;Description automatically generated">
            <a:extLst>
              <a:ext uri="{FF2B5EF4-FFF2-40B4-BE49-F238E27FC236}">
                <a16:creationId xmlns:a16="http://schemas.microsoft.com/office/drawing/2014/main" id="{0D8989C5-4C0D-D976-81E2-6FF15A37C1C4}"/>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6705600" y="3561442"/>
            <a:ext cx="11369742" cy="6618119"/>
          </a:xfrm>
          <a:prstGeom prst="rect">
            <a:avLst/>
          </a:prstGeom>
        </p:spPr>
      </p:pic>
      <p:sp>
        <p:nvSpPr>
          <p:cNvPr id="11" name="TextBox 10">
            <a:extLst>
              <a:ext uri="{FF2B5EF4-FFF2-40B4-BE49-F238E27FC236}">
                <a16:creationId xmlns:a16="http://schemas.microsoft.com/office/drawing/2014/main" id="{4C4CB462-4F7E-8EFB-6ACC-30D0EBFF176B}"/>
              </a:ext>
            </a:extLst>
          </p:cNvPr>
          <p:cNvSpPr txBox="1"/>
          <p:nvPr/>
        </p:nvSpPr>
        <p:spPr>
          <a:xfrm>
            <a:off x="17602200" y="9825238"/>
            <a:ext cx="501020" cy="369332"/>
          </a:xfrm>
          <a:prstGeom prst="rect">
            <a:avLst/>
          </a:prstGeom>
          <a:noFill/>
        </p:spPr>
        <p:txBody>
          <a:bodyPr wrap="square" rtlCol="0">
            <a:spAutoFit/>
          </a:bodyPr>
          <a:lstStyle/>
          <a:p>
            <a:r>
              <a:rPr lang="en-US" dirty="0"/>
              <a:t>11</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sz="2000" b="1">
              <a:latin typeface="Abadi" panose="020B0604020104020204" pitchFamily="34" charset="0"/>
            </a:endParaRPr>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sz="2000" b="1">
                <a:latin typeface="Abadi" panose="020B0604020104020204" pitchFamily="34" charset="0"/>
              </a:endParaRPr>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sz="2000" b="1">
              <a:latin typeface="Abadi" panose="020B0604020104020204" pitchFamily="34" charset="0"/>
            </a:endParaRPr>
          </a:p>
        </p:txBody>
      </p:sp>
      <p:grpSp>
        <p:nvGrpSpPr>
          <p:cNvPr id="6" name="Group 6"/>
          <p:cNvGrpSpPr/>
          <p:nvPr/>
        </p:nvGrpSpPr>
        <p:grpSpPr>
          <a:xfrm>
            <a:off x="-58526" y="3810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sz="2000" b="1" dirty="0">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sz="2000"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sz="2000"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sz="2000" b="1">
              <a:latin typeface="Abadi" panose="020B0604020104020204" pitchFamily="34" charset="0"/>
            </a:endParaRPr>
          </a:p>
        </p:txBody>
      </p:sp>
      <p:sp>
        <p:nvSpPr>
          <p:cNvPr id="11" name="Freeform 11"/>
          <p:cNvSpPr/>
          <p:nvPr/>
        </p:nvSpPr>
        <p:spPr>
          <a:xfrm>
            <a:off x="3569577" y="2084808"/>
            <a:ext cx="10623370" cy="5274512"/>
          </a:xfrm>
          <a:custGeom>
            <a:avLst/>
            <a:gdLst/>
            <a:ahLst/>
            <a:cxnLst/>
            <a:rect l="l" t="t" r="r" b="b"/>
            <a:pathLst>
              <a:path w="10623370" h="5274512">
                <a:moveTo>
                  <a:pt x="0" y="0"/>
                </a:moveTo>
                <a:lnTo>
                  <a:pt x="10623369" y="0"/>
                </a:lnTo>
                <a:lnTo>
                  <a:pt x="10623369" y="5274511"/>
                </a:lnTo>
                <a:lnTo>
                  <a:pt x="0" y="5274511"/>
                </a:lnTo>
                <a:lnTo>
                  <a:pt x="0" y="0"/>
                </a:lnTo>
                <a:close/>
              </a:path>
            </a:pathLst>
          </a:custGeom>
          <a:blipFill>
            <a:blip r:embed="rId6"/>
            <a:stretch>
              <a:fillRect t="-1471" b="-1471"/>
            </a:stretch>
          </a:blipFill>
        </p:spPr>
        <p:txBody>
          <a:bodyPr/>
          <a:lstStyle/>
          <a:p>
            <a:endParaRPr lang="en-IN" sz="2000" b="1" dirty="0">
              <a:latin typeface="Abadi" panose="020B0604020104020204" pitchFamily="34" charset="0"/>
            </a:endParaRPr>
          </a:p>
        </p:txBody>
      </p:sp>
      <p:sp>
        <p:nvSpPr>
          <p:cNvPr id="13" name="TextBox 13"/>
          <p:cNvSpPr txBox="1"/>
          <p:nvPr/>
        </p:nvSpPr>
        <p:spPr>
          <a:xfrm>
            <a:off x="581068" y="9639648"/>
            <a:ext cx="4375711" cy="573875"/>
          </a:xfrm>
          <a:prstGeom prst="rect">
            <a:avLst/>
          </a:prstGeom>
        </p:spPr>
        <p:txBody>
          <a:bodyPr lIns="0" tIns="0" rIns="0" bIns="0" rtlCol="0" anchor="t">
            <a:spAutoFit/>
          </a:bodyPr>
          <a:lstStyle/>
          <a:p>
            <a:pPr algn="l">
              <a:lnSpc>
                <a:spcPts val="2196"/>
              </a:lnSpc>
            </a:pPr>
            <a:r>
              <a:rPr lang="en-US" sz="2000" b="1" spc="17">
                <a:latin typeface="Abadi" panose="020B0604020104020204" pitchFamily="34" charset="0"/>
              </a:rPr>
              <a:t>© 2021 Jigsaw Academy Education Pvt Ltd.</a:t>
            </a:r>
          </a:p>
        </p:txBody>
      </p:sp>
      <p:sp>
        <p:nvSpPr>
          <p:cNvPr id="14" name="TextBox 14"/>
          <p:cNvSpPr txBox="1"/>
          <p:nvPr/>
        </p:nvSpPr>
        <p:spPr>
          <a:xfrm>
            <a:off x="6632007" y="115940"/>
            <a:ext cx="8651279" cy="614592"/>
          </a:xfrm>
          <a:prstGeom prst="rect">
            <a:avLst/>
          </a:prstGeom>
        </p:spPr>
        <p:txBody>
          <a:bodyPr lIns="0" tIns="0" rIns="0" bIns="0" rtlCol="0" anchor="t">
            <a:spAutoFit/>
          </a:bodyPr>
          <a:lstStyle/>
          <a:p>
            <a:pPr algn="l">
              <a:lnSpc>
                <a:spcPts val="4999"/>
              </a:lnSpc>
            </a:pPr>
            <a:r>
              <a:rPr lang="en-US" sz="4000" b="1" dirty="0">
                <a:latin typeface="Abadi" panose="020B0604020104020204" pitchFamily="34" charset="0"/>
              </a:rPr>
              <a:t> Data Overview</a:t>
            </a:r>
          </a:p>
        </p:txBody>
      </p:sp>
      <p:sp>
        <p:nvSpPr>
          <p:cNvPr id="15" name="TextBox 15"/>
          <p:cNvSpPr txBox="1"/>
          <p:nvPr/>
        </p:nvSpPr>
        <p:spPr>
          <a:xfrm>
            <a:off x="6296499" y="1271929"/>
            <a:ext cx="5169527" cy="737381"/>
          </a:xfrm>
          <a:prstGeom prst="rect">
            <a:avLst/>
          </a:prstGeom>
        </p:spPr>
        <p:txBody>
          <a:bodyPr lIns="0" tIns="0" rIns="0" bIns="0" rtlCol="0" anchor="t">
            <a:spAutoFit/>
          </a:bodyPr>
          <a:lstStyle/>
          <a:p>
            <a:pPr algn="ctr">
              <a:lnSpc>
                <a:spcPts val="6222"/>
              </a:lnSpc>
              <a:spcBef>
                <a:spcPct val="0"/>
              </a:spcBef>
            </a:pPr>
            <a:r>
              <a:rPr lang="en-US" sz="4000" spc="48" dirty="0">
                <a:solidFill>
                  <a:srgbClr val="000000"/>
                </a:solidFill>
                <a:latin typeface="TT Rounds Condensed Bold"/>
              </a:rPr>
              <a:t>Summary Statistics</a:t>
            </a:r>
          </a:p>
        </p:txBody>
      </p:sp>
      <p:sp>
        <p:nvSpPr>
          <p:cNvPr id="16" name="TextBox 16"/>
          <p:cNvSpPr txBox="1"/>
          <p:nvPr/>
        </p:nvSpPr>
        <p:spPr>
          <a:xfrm>
            <a:off x="2193659" y="7684700"/>
            <a:ext cx="9272367" cy="352982"/>
          </a:xfrm>
          <a:prstGeom prst="rect">
            <a:avLst/>
          </a:prstGeom>
        </p:spPr>
        <p:txBody>
          <a:bodyPr lIns="0" tIns="0" rIns="0" bIns="0" rtlCol="0" anchor="t">
            <a:spAutoFit/>
          </a:bodyPr>
          <a:lstStyle/>
          <a:p>
            <a:pPr algn="ctr">
              <a:lnSpc>
                <a:spcPts val="2887"/>
              </a:lnSpc>
              <a:spcBef>
                <a:spcPct val="0"/>
              </a:spcBef>
            </a:pPr>
            <a:r>
              <a:rPr lang="en-US" sz="2310" dirty="0">
                <a:solidFill>
                  <a:srgbClr val="272525"/>
                </a:solidFill>
                <a:latin typeface="Roboto"/>
              </a:rPr>
              <a:t>75% customers have tenure less than 55 months</a:t>
            </a:r>
          </a:p>
        </p:txBody>
      </p:sp>
      <p:sp>
        <p:nvSpPr>
          <p:cNvPr id="17" name="TextBox 17"/>
          <p:cNvSpPr txBox="1"/>
          <p:nvPr/>
        </p:nvSpPr>
        <p:spPr>
          <a:xfrm>
            <a:off x="3200400" y="8122017"/>
            <a:ext cx="14308741" cy="359073"/>
          </a:xfrm>
          <a:prstGeom prst="rect">
            <a:avLst/>
          </a:prstGeom>
        </p:spPr>
        <p:txBody>
          <a:bodyPr lIns="0" tIns="0" rIns="0" bIns="0" rtlCol="0" anchor="t">
            <a:spAutoFit/>
          </a:bodyPr>
          <a:lstStyle/>
          <a:p>
            <a:pPr algn="ctr">
              <a:lnSpc>
                <a:spcPts val="2887"/>
              </a:lnSpc>
              <a:spcBef>
                <a:spcPct val="0"/>
              </a:spcBef>
            </a:pPr>
            <a:r>
              <a:rPr lang="en-US" sz="2310" dirty="0">
                <a:solidFill>
                  <a:srgbClr val="272525"/>
                </a:solidFill>
                <a:latin typeface="Roboto"/>
              </a:rPr>
              <a:t>Average</a:t>
            </a:r>
            <a:r>
              <a:rPr lang="en-US" sz="2400" b="1" dirty="0">
                <a:latin typeface="Abadi" panose="020B0604020104020204" pitchFamily="34" charset="0"/>
              </a:rPr>
              <a:t> </a:t>
            </a:r>
            <a:r>
              <a:rPr lang="en-US" sz="2310" dirty="0">
                <a:solidFill>
                  <a:srgbClr val="272525"/>
                </a:solidFill>
                <a:latin typeface="Roboto"/>
              </a:rPr>
              <a:t>Monthly charges are USD 64.76 whereas 25% customers pay more than USD 89.85 per month</a:t>
            </a:r>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TextBox 11">
            <a:extLst>
              <a:ext uri="{FF2B5EF4-FFF2-40B4-BE49-F238E27FC236}">
                <a16:creationId xmlns:a16="http://schemas.microsoft.com/office/drawing/2014/main" id="{DCB5E899-AE8D-E93B-B80E-7502CC47F301}"/>
              </a:ext>
            </a:extLst>
          </p:cNvPr>
          <p:cNvSpPr txBox="1"/>
          <p:nvPr/>
        </p:nvSpPr>
        <p:spPr>
          <a:xfrm>
            <a:off x="17602200" y="10020300"/>
            <a:ext cx="450396" cy="369332"/>
          </a:xfrm>
          <a:prstGeom prst="rect">
            <a:avLst/>
          </a:prstGeom>
          <a:noFill/>
        </p:spPr>
        <p:txBody>
          <a:bodyPr wrap="square" rtlCol="0">
            <a:spAutoFit/>
          </a:bodyPr>
          <a:lstStyle/>
          <a:p>
            <a:r>
              <a:rPr lang="en-US" dirty="0"/>
              <a:t>12</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0"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2543751" y="2051214"/>
            <a:ext cx="12039379" cy="6253671"/>
          </a:xfrm>
          <a:custGeom>
            <a:avLst/>
            <a:gdLst/>
            <a:ahLst/>
            <a:cxnLst/>
            <a:rect l="l" t="t" r="r" b="b"/>
            <a:pathLst>
              <a:path w="12039379" h="6253671">
                <a:moveTo>
                  <a:pt x="0" y="0"/>
                </a:moveTo>
                <a:lnTo>
                  <a:pt x="12039380" y="0"/>
                </a:lnTo>
                <a:lnTo>
                  <a:pt x="12039380" y="6253671"/>
                </a:lnTo>
                <a:lnTo>
                  <a:pt x="0" y="6253671"/>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6477000" y="216733"/>
            <a:ext cx="8651279" cy="631849"/>
          </a:xfrm>
          <a:prstGeom prst="rect">
            <a:avLst/>
          </a:prstGeom>
        </p:spPr>
        <p:txBody>
          <a:bodyPr lIns="0" tIns="0" rIns="0" bIns="0" rtlCol="0" anchor="t">
            <a:spAutoFit/>
          </a:bodyPr>
          <a:lstStyle/>
          <a:p>
            <a:pPr algn="l">
              <a:lnSpc>
                <a:spcPts val="4999"/>
              </a:lnSpc>
            </a:pPr>
            <a:r>
              <a:rPr lang="en-US" sz="3999" dirty="0">
                <a:solidFill>
                  <a:srgbClr val="000000"/>
                </a:solidFill>
                <a:latin typeface="Arimo Bold"/>
              </a:rPr>
              <a:t>Data Overview</a:t>
            </a:r>
          </a:p>
        </p:txBody>
      </p:sp>
      <p:sp>
        <p:nvSpPr>
          <p:cNvPr id="14" name="TextBox 14"/>
          <p:cNvSpPr txBox="1"/>
          <p:nvPr/>
        </p:nvSpPr>
        <p:spPr>
          <a:xfrm>
            <a:off x="5123080" y="1065412"/>
            <a:ext cx="7541657" cy="1319977"/>
          </a:xfrm>
          <a:prstGeom prst="rect">
            <a:avLst/>
          </a:prstGeom>
        </p:spPr>
        <p:txBody>
          <a:bodyPr lIns="0" tIns="0" rIns="0" bIns="0" rtlCol="0" anchor="t">
            <a:spAutoFit/>
          </a:bodyPr>
          <a:lstStyle/>
          <a:p>
            <a:pPr algn="ctr">
              <a:lnSpc>
                <a:spcPts val="6222"/>
              </a:lnSpc>
              <a:spcBef>
                <a:spcPct val="0"/>
              </a:spcBef>
            </a:pPr>
            <a:r>
              <a:rPr lang="en-US" sz="4000" spc="48" dirty="0">
                <a:solidFill>
                  <a:srgbClr val="000000"/>
                </a:solidFill>
                <a:latin typeface="TT Rounds Condensed Bold"/>
              </a:rPr>
              <a:t>Outlier detection and treatment</a:t>
            </a:r>
          </a:p>
          <a:p>
            <a:pPr algn="l">
              <a:lnSpc>
                <a:spcPts val="4358"/>
              </a:lnSpc>
            </a:pPr>
            <a:endParaRPr lang="en-US" sz="3486" dirty="0">
              <a:solidFill>
                <a:srgbClr val="000000"/>
              </a:solidFill>
              <a:latin typeface="Arimo Bold"/>
            </a:endParaRPr>
          </a:p>
        </p:txBody>
      </p:sp>
      <p:sp>
        <p:nvSpPr>
          <p:cNvPr id="15" name="TextBox 15"/>
          <p:cNvSpPr txBox="1"/>
          <p:nvPr/>
        </p:nvSpPr>
        <p:spPr>
          <a:xfrm>
            <a:off x="4035152" y="8412804"/>
            <a:ext cx="10217697" cy="444794"/>
          </a:xfrm>
          <a:prstGeom prst="rect">
            <a:avLst/>
          </a:prstGeom>
        </p:spPr>
        <p:txBody>
          <a:bodyPr lIns="0" tIns="0" rIns="0" bIns="0" rtlCol="0" anchor="t">
            <a:spAutoFit/>
          </a:bodyPr>
          <a:lstStyle/>
          <a:p>
            <a:pPr marL="498729" lvl="1" indent="-249365" algn="l">
              <a:lnSpc>
                <a:spcPts val="3694"/>
              </a:lnSpc>
              <a:spcBef>
                <a:spcPct val="0"/>
              </a:spcBef>
              <a:buFont typeface="Arial"/>
              <a:buChar char="•"/>
            </a:pPr>
            <a:r>
              <a:rPr lang="en-US" sz="2310">
                <a:solidFill>
                  <a:srgbClr val="272525"/>
                </a:solidFill>
                <a:latin typeface="Roboto"/>
              </a:rPr>
              <a:t>There is no Outlier detected in Monthly charges as well as Total charges</a:t>
            </a: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7" name="TextBox 16">
            <a:extLst>
              <a:ext uri="{FF2B5EF4-FFF2-40B4-BE49-F238E27FC236}">
                <a16:creationId xmlns:a16="http://schemas.microsoft.com/office/drawing/2014/main" id="{BCBE2228-A744-B722-C4C0-D16872464C9F}"/>
              </a:ext>
            </a:extLst>
          </p:cNvPr>
          <p:cNvSpPr txBox="1"/>
          <p:nvPr/>
        </p:nvSpPr>
        <p:spPr>
          <a:xfrm>
            <a:off x="17678399" y="9910860"/>
            <a:ext cx="581707" cy="369332"/>
          </a:xfrm>
          <a:prstGeom prst="rect">
            <a:avLst/>
          </a:prstGeom>
          <a:noFill/>
        </p:spPr>
        <p:txBody>
          <a:bodyPr wrap="square" rtlCol="0">
            <a:spAutoFit/>
          </a:bodyPr>
          <a:lstStyle/>
          <a:p>
            <a:r>
              <a:rPr lang="en-US" dirty="0"/>
              <a:t>13</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8" y="-57866"/>
            <a:ext cx="18288000" cy="10402731"/>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376698" y="9447100"/>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581068" y="1995529"/>
            <a:ext cx="4530136" cy="7550227"/>
          </a:xfrm>
          <a:custGeom>
            <a:avLst/>
            <a:gdLst/>
            <a:ahLst/>
            <a:cxnLst/>
            <a:rect l="l" t="t" r="r" b="b"/>
            <a:pathLst>
              <a:path w="4530136" h="7550227">
                <a:moveTo>
                  <a:pt x="0" y="0"/>
                </a:moveTo>
                <a:lnTo>
                  <a:pt x="4530136" y="0"/>
                </a:lnTo>
                <a:lnTo>
                  <a:pt x="4530136" y="7550227"/>
                </a:lnTo>
                <a:lnTo>
                  <a:pt x="0" y="7550227"/>
                </a:lnTo>
                <a:lnTo>
                  <a:pt x="0" y="0"/>
                </a:lnTo>
                <a:close/>
              </a:path>
            </a:pathLst>
          </a:custGeom>
          <a:blipFill>
            <a:blip r:embed="rId6"/>
            <a:stretch>
              <a:fillRect/>
            </a:stretch>
          </a:blipFill>
        </p:spPr>
        <p:txBody>
          <a:bodyPr/>
          <a:lstStyle/>
          <a:p>
            <a:endParaRPr lang="en-IN"/>
          </a:p>
        </p:txBody>
      </p:sp>
      <p:sp>
        <p:nvSpPr>
          <p:cNvPr id="12" name="Freeform 12"/>
          <p:cNvSpPr/>
          <p:nvPr/>
        </p:nvSpPr>
        <p:spPr>
          <a:xfrm>
            <a:off x="5250210" y="1995529"/>
            <a:ext cx="3907728" cy="7550227"/>
          </a:xfrm>
          <a:custGeom>
            <a:avLst/>
            <a:gdLst/>
            <a:ahLst/>
            <a:cxnLst/>
            <a:rect l="l" t="t" r="r" b="b"/>
            <a:pathLst>
              <a:path w="3907728" h="7550227">
                <a:moveTo>
                  <a:pt x="0" y="0"/>
                </a:moveTo>
                <a:lnTo>
                  <a:pt x="3907729" y="0"/>
                </a:lnTo>
                <a:lnTo>
                  <a:pt x="3907729" y="7550227"/>
                </a:lnTo>
                <a:lnTo>
                  <a:pt x="0" y="7550227"/>
                </a:lnTo>
                <a:lnTo>
                  <a:pt x="0" y="0"/>
                </a:lnTo>
                <a:close/>
              </a:path>
            </a:pathLst>
          </a:custGeom>
          <a:blipFill>
            <a:blip r:embed="rId7"/>
            <a:stretch>
              <a:fillRect/>
            </a:stretch>
          </a:blipFill>
        </p:spPr>
        <p:txBody>
          <a:bodyPr/>
          <a:lstStyle/>
          <a:p>
            <a:endParaRPr lang="en-IN"/>
          </a:p>
        </p:txBody>
      </p:sp>
      <p:sp>
        <p:nvSpPr>
          <p:cNvPr id="13" name="Freeform 13"/>
          <p:cNvSpPr/>
          <p:nvPr/>
        </p:nvSpPr>
        <p:spPr>
          <a:xfrm>
            <a:off x="9831839" y="1933370"/>
            <a:ext cx="7471043" cy="7658107"/>
          </a:xfrm>
          <a:custGeom>
            <a:avLst/>
            <a:gdLst/>
            <a:ahLst/>
            <a:cxnLst/>
            <a:rect l="l" t="t" r="r" b="b"/>
            <a:pathLst>
              <a:path w="6170446" h="7641670">
                <a:moveTo>
                  <a:pt x="0" y="0"/>
                </a:moveTo>
                <a:lnTo>
                  <a:pt x="6170446" y="0"/>
                </a:lnTo>
                <a:lnTo>
                  <a:pt x="6170446" y="7641671"/>
                </a:lnTo>
                <a:lnTo>
                  <a:pt x="0" y="7641671"/>
                </a:lnTo>
                <a:lnTo>
                  <a:pt x="0" y="0"/>
                </a:lnTo>
                <a:close/>
              </a:path>
            </a:pathLst>
          </a:custGeom>
          <a:blipFill>
            <a:blip r:embed="rId8"/>
            <a:stretch>
              <a:fillRect l="-621" r="-621"/>
            </a:stretch>
          </a:blipFill>
        </p:spPr>
        <p:txBody>
          <a:bodyPr/>
          <a:lstStyle/>
          <a:p>
            <a:endParaRPr lang="en-IN"/>
          </a:p>
        </p:txBody>
      </p:sp>
      <p:sp>
        <p:nvSpPr>
          <p:cNvPr id="14" name="TextBox 14"/>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5" name="TextBox 15"/>
          <p:cNvSpPr txBox="1"/>
          <p:nvPr/>
        </p:nvSpPr>
        <p:spPr>
          <a:xfrm>
            <a:off x="1872587" y="509320"/>
            <a:ext cx="7471044" cy="547522"/>
          </a:xfrm>
          <a:prstGeom prst="rect">
            <a:avLst/>
          </a:prstGeom>
        </p:spPr>
        <p:txBody>
          <a:bodyPr lIns="0" tIns="0" rIns="0" bIns="0" rtlCol="0" anchor="t">
            <a:spAutoFit/>
          </a:bodyPr>
          <a:lstStyle/>
          <a:p>
            <a:pPr algn="l">
              <a:lnSpc>
                <a:spcPts val="4607"/>
              </a:lnSpc>
            </a:pPr>
            <a:r>
              <a:rPr lang="en-US" sz="3200" b="1" dirty="0">
                <a:solidFill>
                  <a:srgbClr val="000000"/>
                </a:solidFill>
                <a:latin typeface="Abadi" panose="020B0604020104020204" pitchFamily="34" charset="0"/>
              </a:rPr>
              <a:t>Data Overview Before Treatment</a:t>
            </a:r>
          </a:p>
        </p:txBody>
      </p:sp>
      <p:sp>
        <p:nvSpPr>
          <p:cNvPr id="16" name="TextBox 16"/>
          <p:cNvSpPr txBox="1"/>
          <p:nvPr/>
        </p:nvSpPr>
        <p:spPr>
          <a:xfrm>
            <a:off x="581068" y="1445892"/>
            <a:ext cx="4530136" cy="429285"/>
          </a:xfrm>
          <a:prstGeom prst="rect">
            <a:avLst/>
          </a:prstGeom>
        </p:spPr>
        <p:txBody>
          <a:bodyPr lIns="0" tIns="0" rIns="0" bIns="0" rtlCol="0" anchor="t">
            <a:spAutoFit/>
          </a:bodyPr>
          <a:lstStyle/>
          <a:p>
            <a:pPr algn="l">
              <a:lnSpc>
                <a:spcPts val="3557"/>
              </a:lnSpc>
            </a:pPr>
            <a:r>
              <a:rPr lang="en-US" sz="2846" dirty="0">
                <a:solidFill>
                  <a:srgbClr val="000000"/>
                </a:solidFill>
                <a:latin typeface="Arimo Bold"/>
              </a:rPr>
              <a:t>     Data types</a:t>
            </a:r>
          </a:p>
        </p:txBody>
      </p:sp>
      <p:sp>
        <p:nvSpPr>
          <p:cNvPr id="17" name="TextBox 17"/>
          <p:cNvSpPr txBox="1"/>
          <p:nvPr/>
        </p:nvSpPr>
        <p:spPr>
          <a:xfrm>
            <a:off x="5339304" y="1434234"/>
            <a:ext cx="4004327" cy="495024"/>
          </a:xfrm>
          <a:prstGeom prst="rect">
            <a:avLst/>
          </a:prstGeom>
        </p:spPr>
        <p:txBody>
          <a:bodyPr lIns="0" tIns="0" rIns="0" bIns="0" rtlCol="0" anchor="t">
            <a:spAutoFit/>
          </a:bodyPr>
          <a:lstStyle/>
          <a:p>
            <a:pPr algn="l">
              <a:lnSpc>
                <a:spcPts val="3807"/>
              </a:lnSpc>
            </a:pPr>
            <a:r>
              <a:rPr lang="en-US" sz="3046">
                <a:solidFill>
                  <a:srgbClr val="000000"/>
                </a:solidFill>
                <a:latin typeface="Arimo Bold"/>
              </a:rPr>
              <a:t>  Missing value</a:t>
            </a:r>
          </a:p>
        </p:txBody>
      </p:sp>
      <p:sp>
        <p:nvSpPr>
          <p:cNvPr id="18" name="TextBox 18"/>
          <p:cNvSpPr txBox="1"/>
          <p:nvPr/>
        </p:nvSpPr>
        <p:spPr>
          <a:xfrm>
            <a:off x="10003058" y="692641"/>
            <a:ext cx="6241579" cy="589905"/>
          </a:xfrm>
          <a:prstGeom prst="rect">
            <a:avLst/>
          </a:prstGeom>
        </p:spPr>
        <p:txBody>
          <a:bodyPr wrap="square" lIns="0" tIns="0" rIns="0" bIns="0" rtlCol="0" anchor="t">
            <a:spAutoFit/>
          </a:bodyPr>
          <a:lstStyle/>
          <a:p>
            <a:pPr algn="l">
              <a:lnSpc>
                <a:spcPts val="4607"/>
              </a:lnSpc>
            </a:pPr>
            <a:r>
              <a:rPr lang="en-US" sz="3600" b="1" dirty="0">
                <a:solidFill>
                  <a:srgbClr val="000000"/>
                </a:solidFill>
                <a:latin typeface="Abadi" panose="020B0604020104020204" pitchFamily="34" charset="0"/>
              </a:rPr>
              <a:t>Data Overview After Treatment</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TextBox 19">
            <a:extLst>
              <a:ext uri="{FF2B5EF4-FFF2-40B4-BE49-F238E27FC236}">
                <a16:creationId xmlns:a16="http://schemas.microsoft.com/office/drawing/2014/main" id="{D62B7F22-2691-6D04-7B93-B0E4EC82787F}"/>
              </a:ext>
            </a:extLst>
          </p:cNvPr>
          <p:cNvSpPr txBox="1"/>
          <p:nvPr/>
        </p:nvSpPr>
        <p:spPr>
          <a:xfrm>
            <a:off x="17830799" y="9910860"/>
            <a:ext cx="443261" cy="369332"/>
          </a:xfrm>
          <a:prstGeom prst="rect">
            <a:avLst/>
          </a:prstGeom>
          <a:noFill/>
        </p:spPr>
        <p:txBody>
          <a:bodyPr wrap="square" rtlCol="0">
            <a:spAutoFit/>
          </a:bodyPr>
          <a:lstStyle/>
          <a:p>
            <a:r>
              <a:rPr lang="en-US" dirty="0"/>
              <a:t>14</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3810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528801" y="2951235"/>
            <a:ext cx="6141771" cy="6116496"/>
          </a:xfrm>
          <a:custGeom>
            <a:avLst/>
            <a:gdLst/>
            <a:ahLst/>
            <a:cxnLst/>
            <a:rect l="l" t="t" r="r" b="b"/>
            <a:pathLst>
              <a:path w="6141771" h="6116496">
                <a:moveTo>
                  <a:pt x="0" y="0"/>
                </a:moveTo>
                <a:lnTo>
                  <a:pt x="6141772" y="0"/>
                </a:lnTo>
                <a:lnTo>
                  <a:pt x="6141772" y="6116497"/>
                </a:lnTo>
                <a:lnTo>
                  <a:pt x="0" y="6116497"/>
                </a:lnTo>
                <a:lnTo>
                  <a:pt x="0" y="0"/>
                </a:lnTo>
                <a:close/>
              </a:path>
            </a:pathLst>
          </a:custGeom>
          <a:blipFill>
            <a:blip r:embed="rId6"/>
            <a:stretch>
              <a:fillRect/>
            </a:stretch>
          </a:blipFill>
        </p:spPr>
        <p:txBody>
          <a:bodyPr/>
          <a:lstStyle/>
          <a:p>
            <a:endParaRPr lang="en-IN"/>
          </a:p>
        </p:txBody>
      </p:sp>
      <p:sp>
        <p:nvSpPr>
          <p:cNvPr id="12" name="Freeform 12"/>
          <p:cNvSpPr/>
          <p:nvPr/>
        </p:nvSpPr>
        <p:spPr>
          <a:xfrm>
            <a:off x="6217503" y="3558566"/>
            <a:ext cx="1453070" cy="1352362"/>
          </a:xfrm>
          <a:custGeom>
            <a:avLst/>
            <a:gdLst/>
            <a:ahLst/>
            <a:cxnLst/>
            <a:rect l="l" t="t" r="r" b="b"/>
            <a:pathLst>
              <a:path w="1453070" h="1352362">
                <a:moveTo>
                  <a:pt x="0" y="0"/>
                </a:moveTo>
                <a:lnTo>
                  <a:pt x="1453070" y="0"/>
                </a:lnTo>
                <a:lnTo>
                  <a:pt x="1453070" y="1352363"/>
                </a:lnTo>
                <a:lnTo>
                  <a:pt x="0" y="1352363"/>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3839932" y="266714"/>
            <a:ext cx="11019068" cy="1204999"/>
          </a:xfrm>
          <a:prstGeom prst="rect">
            <a:avLst/>
          </a:prstGeom>
        </p:spPr>
        <p:txBody>
          <a:bodyPr wrap="square" lIns="0" tIns="0" rIns="0" bIns="0" rtlCol="0" anchor="t">
            <a:spAutoFit/>
          </a:bodyPr>
          <a:lstStyle/>
          <a:p>
            <a:pPr>
              <a:lnSpc>
                <a:spcPts val="4716"/>
              </a:lnSpc>
            </a:pPr>
            <a:r>
              <a:rPr lang="en-US" sz="3600" spc="-60" dirty="0">
                <a:solidFill>
                  <a:srgbClr val="000000"/>
                </a:solidFill>
                <a:latin typeface="Arimo Bold"/>
              </a:rPr>
              <a:t>Exploratory</a:t>
            </a:r>
            <a:r>
              <a:rPr lang="en-US" sz="3775" spc="-60" dirty="0">
                <a:solidFill>
                  <a:srgbClr val="000000"/>
                </a:solidFill>
                <a:latin typeface="Arimo Bold"/>
              </a:rPr>
              <a:t> Data Analysis (EDA) - Univariate</a:t>
            </a:r>
          </a:p>
          <a:p>
            <a:pPr algn="l">
              <a:lnSpc>
                <a:spcPts val="4719"/>
              </a:lnSpc>
            </a:pPr>
            <a:endParaRPr lang="en-US" sz="3775" spc="-60" dirty="0">
              <a:solidFill>
                <a:srgbClr val="000000"/>
              </a:solidFill>
              <a:latin typeface="Arimo Bold"/>
            </a:endParaRPr>
          </a:p>
        </p:txBody>
      </p:sp>
      <p:sp>
        <p:nvSpPr>
          <p:cNvPr id="15" name="TextBox 15"/>
          <p:cNvSpPr txBox="1"/>
          <p:nvPr/>
        </p:nvSpPr>
        <p:spPr>
          <a:xfrm>
            <a:off x="8331341" y="2979785"/>
            <a:ext cx="8134663" cy="2513509"/>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Findings :-</a:t>
            </a:r>
          </a:p>
          <a:p>
            <a:pPr marL="487909" lvl="1" indent="-243955">
              <a:lnSpc>
                <a:spcPts val="2822"/>
              </a:lnSpc>
              <a:buFont typeface="Arial"/>
              <a:buChar char="•"/>
            </a:pPr>
            <a:r>
              <a:rPr lang="en-US" sz="2259" dirty="0">
                <a:solidFill>
                  <a:srgbClr val="000000"/>
                </a:solidFill>
                <a:latin typeface="Arimo"/>
              </a:rPr>
              <a:t>The percentage of churned and active customers is almost equal for both genders.</a:t>
            </a:r>
          </a:p>
          <a:p>
            <a:pPr marL="487909" lvl="1" indent="-243955">
              <a:lnSpc>
                <a:spcPts val="2822"/>
              </a:lnSpc>
              <a:buFont typeface="Arial"/>
              <a:buChar char="•"/>
            </a:pPr>
            <a:r>
              <a:rPr lang="en-US" sz="2259" dirty="0">
                <a:solidFill>
                  <a:srgbClr val="000000"/>
                </a:solidFill>
                <a:latin typeface="Arimo"/>
              </a:rPr>
              <a:t>Approximately 26% of male customers and  27% of female customers churned.</a:t>
            </a:r>
          </a:p>
          <a:p>
            <a:pPr marL="487909" lvl="1" indent="-243955">
              <a:lnSpc>
                <a:spcPts val="2822"/>
              </a:lnSpc>
              <a:buFont typeface="Arial"/>
              <a:buChar char="•"/>
            </a:pPr>
            <a:r>
              <a:rPr lang="en-US" sz="2259" dirty="0">
                <a:solidFill>
                  <a:srgbClr val="000000"/>
                </a:solidFill>
                <a:latin typeface="Arimo"/>
              </a:rPr>
              <a:t>Gender has little impact on customer churn.</a:t>
            </a:r>
          </a:p>
          <a:p>
            <a:pPr>
              <a:lnSpc>
                <a:spcPts val="2824"/>
              </a:lnSpc>
            </a:pPr>
            <a:endParaRPr lang="en-US" sz="2259" dirty="0">
              <a:solidFill>
                <a:srgbClr val="000000"/>
              </a:solidFill>
              <a:latin typeface="Arimo"/>
              <a:hlinkClick r:id="rId8" tooltip="https://medium.com/@em4kraist/telco-customer-churn-data-analysis-d4bda8347d11"/>
            </a:endParaRPr>
          </a:p>
        </p:txBody>
      </p:sp>
      <p:sp>
        <p:nvSpPr>
          <p:cNvPr id="16" name="TextBox 16"/>
          <p:cNvSpPr txBox="1"/>
          <p:nvPr/>
        </p:nvSpPr>
        <p:spPr>
          <a:xfrm>
            <a:off x="4956779" y="1806922"/>
            <a:ext cx="10185384" cy="502445"/>
          </a:xfrm>
          <a:prstGeom prst="rect">
            <a:avLst/>
          </a:prstGeom>
        </p:spPr>
        <p:txBody>
          <a:bodyPr lIns="0" tIns="0" rIns="0" bIns="0" rtlCol="0" anchor="t">
            <a:spAutoFit/>
          </a:bodyPr>
          <a:lstStyle/>
          <a:p>
            <a:pPr marL="0" lvl="0" indent="0" algn="l">
              <a:lnSpc>
                <a:spcPts val="4219"/>
              </a:lnSpc>
              <a:spcBef>
                <a:spcPct val="0"/>
              </a:spcBef>
            </a:pPr>
            <a:r>
              <a:rPr lang="en-US" sz="3200" u="none" strike="noStrike" spc="-54" dirty="0">
                <a:solidFill>
                  <a:srgbClr val="000000"/>
                </a:solidFill>
                <a:latin typeface="Arimo Bold"/>
              </a:rPr>
              <a:t>Customer</a:t>
            </a:r>
            <a:r>
              <a:rPr lang="en-US" sz="3375" u="none" strike="noStrike" spc="-54" dirty="0">
                <a:solidFill>
                  <a:srgbClr val="000000"/>
                </a:solidFill>
                <a:latin typeface="Arimo Bold"/>
              </a:rPr>
              <a:t> Demographic- Gender</a:t>
            </a:r>
          </a:p>
        </p:txBody>
      </p:sp>
      <p:sp>
        <p:nvSpPr>
          <p:cNvPr id="17" name="TextBox 17"/>
          <p:cNvSpPr txBox="1"/>
          <p:nvPr/>
        </p:nvSpPr>
        <p:spPr>
          <a:xfrm>
            <a:off x="8575796" y="6604135"/>
            <a:ext cx="8134663" cy="1424075"/>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:Gender of Customer does not play a significant role in predicting the Churn Rate. Additional Factors Should be consider for more </a:t>
            </a:r>
            <a:r>
              <a:rPr lang="en-US" sz="2400" b="0" i="0" dirty="0">
                <a:solidFill>
                  <a:srgbClr val="0D0D0D"/>
                </a:solidFill>
                <a:effectLst/>
                <a:latin typeface="Söhne"/>
              </a:rPr>
              <a:t>comprehensive</a:t>
            </a:r>
            <a:r>
              <a:rPr lang="en-US" sz="2259" dirty="0">
                <a:solidFill>
                  <a:srgbClr val="000000"/>
                </a:solidFill>
                <a:latin typeface="Arimo"/>
              </a:rPr>
              <a:t> analysis of Churn.</a:t>
            </a:r>
          </a:p>
          <a:p>
            <a:pPr>
              <a:lnSpc>
                <a:spcPts val="2824"/>
              </a:lnSpc>
            </a:pPr>
            <a:endParaRPr lang="en-US" sz="2259" dirty="0">
              <a:solidFill>
                <a:srgbClr val="000000"/>
              </a:solidFill>
              <a:latin typeface="Arimo"/>
            </a:endParaRPr>
          </a:p>
        </p:txBody>
      </p:sp>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5F771DC1-FC9E-1457-80FE-3C209DBFB06A}"/>
              </a:ext>
            </a:extLst>
          </p:cNvPr>
          <p:cNvSpPr txBox="1"/>
          <p:nvPr/>
        </p:nvSpPr>
        <p:spPr>
          <a:xfrm>
            <a:off x="17678399" y="9910860"/>
            <a:ext cx="623539" cy="369332"/>
          </a:xfrm>
          <a:prstGeom prst="rect">
            <a:avLst/>
          </a:prstGeom>
          <a:noFill/>
        </p:spPr>
        <p:txBody>
          <a:bodyPr wrap="square" rtlCol="0">
            <a:spAutoFit/>
          </a:bodyPr>
          <a:lstStyle/>
          <a:p>
            <a:r>
              <a:rPr lang="en-US" dirty="0"/>
              <a:t>15</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IN"/>
          </a:p>
        </p:txBody>
      </p:sp>
      <p:grpSp>
        <p:nvGrpSpPr>
          <p:cNvPr id="6" name="Group 6"/>
          <p:cNvGrpSpPr/>
          <p:nvPr/>
        </p:nvGrpSpPr>
        <p:grpSpPr>
          <a:xfrm>
            <a:off x="0" y="72484"/>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5"/>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6"/>
            <a:stretch>
              <a:fillRect l="-993" r="-996"/>
            </a:stretch>
          </a:blipFill>
        </p:spPr>
        <p:txBody>
          <a:bodyPr/>
          <a:lstStyle/>
          <a:p>
            <a:endParaRPr lang="en-IN"/>
          </a:p>
        </p:txBody>
      </p:sp>
      <p:sp>
        <p:nvSpPr>
          <p:cNvPr id="11" name="Freeform 11"/>
          <p:cNvSpPr/>
          <p:nvPr/>
        </p:nvSpPr>
        <p:spPr>
          <a:xfrm>
            <a:off x="1028700" y="2161595"/>
            <a:ext cx="6465468" cy="6047442"/>
          </a:xfrm>
          <a:custGeom>
            <a:avLst/>
            <a:gdLst/>
            <a:ahLst/>
            <a:cxnLst/>
            <a:rect l="l" t="t" r="r" b="b"/>
            <a:pathLst>
              <a:path w="6465468" h="6047442">
                <a:moveTo>
                  <a:pt x="0" y="0"/>
                </a:moveTo>
                <a:lnTo>
                  <a:pt x="6465468" y="0"/>
                </a:lnTo>
                <a:lnTo>
                  <a:pt x="6465468" y="6047442"/>
                </a:lnTo>
                <a:lnTo>
                  <a:pt x="0" y="6047442"/>
                </a:lnTo>
                <a:lnTo>
                  <a:pt x="0" y="0"/>
                </a:lnTo>
                <a:close/>
              </a:path>
            </a:pathLst>
          </a:custGeom>
          <a:blipFill>
            <a:blip r:embed="rId7"/>
            <a:stretch>
              <a:fillRect/>
            </a:stretch>
          </a:blipFill>
        </p:spPr>
        <p:txBody>
          <a:bodyPr/>
          <a:lstStyle/>
          <a:p>
            <a:endParaRPr lang="en-IN"/>
          </a:p>
        </p:txBody>
      </p:sp>
      <p:sp>
        <p:nvSpPr>
          <p:cNvPr id="12" name="Freeform 12"/>
          <p:cNvSpPr/>
          <p:nvPr/>
        </p:nvSpPr>
        <p:spPr>
          <a:xfrm>
            <a:off x="5702899" y="2971586"/>
            <a:ext cx="1442218" cy="802885"/>
          </a:xfrm>
          <a:custGeom>
            <a:avLst/>
            <a:gdLst/>
            <a:ahLst/>
            <a:cxnLst/>
            <a:rect l="l" t="t" r="r" b="b"/>
            <a:pathLst>
              <a:path w="1442218" h="802885">
                <a:moveTo>
                  <a:pt x="0" y="0"/>
                </a:moveTo>
                <a:lnTo>
                  <a:pt x="1442219" y="0"/>
                </a:lnTo>
                <a:lnTo>
                  <a:pt x="1442219" y="802884"/>
                </a:lnTo>
                <a:lnTo>
                  <a:pt x="0" y="802884"/>
                </a:lnTo>
                <a:lnTo>
                  <a:pt x="0" y="0"/>
                </a:lnTo>
                <a:close/>
              </a:path>
            </a:pathLst>
          </a:custGeom>
          <a:blipFill>
            <a:blip r:embed="rId8"/>
            <a:stretch>
              <a:fillRect/>
            </a:stretch>
          </a:blipFill>
        </p:spPr>
        <p:txBody>
          <a:bodyPr/>
          <a:lstStyle/>
          <a:p>
            <a:endParaRPr lang="en-IN"/>
          </a:p>
        </p:txBody>
      </p:sp>
      <p:sp>
        <p:nvSpPr>
          <p:cNvPr id="13" name="TextBox 13"/>
          <p:cNvSpPr txBox="1"/>
          <p:nvPr/>
        </p:nvSpPr>
        <p:spPr>
          <a:xfrm>
            <a:off x="8159410" y="2574698"/>
            <a:ext cx="9099890" cy="5027017"/>
          </a:xfrm>
          <a:prstGeom prst="rect">
            <a:avLst/>
          </a:prstGeom>
        </p:spPr>
        <p:txBody>
          <a:bodyPr lIns="0" tIns="0" rIns="0" bIns="0" rtlCol="0" anchor="t">
            <a:spAutoFit/>
          </a:bodyPr>
          <a:lstStyle/>
          <a:p>
            <a:pPr>
              <a:lnSpc>
                <a:spcPts val="2822"/>
              </a:lnSpc>
            </a:pPr>
            <a:r>
              <a:rPr lang="en-US" sz="2259" dirty="0">
                <a:latin typeface="Arimo Bold"/>
              </a:rPr>
              <a:t>Findings :-</a:t>
            </a:r>
          </a:p>
          <a:p>
            <a:pPr>
              <a:lnSpc>
                <a:spcPts val="2822"/>
              </a:lnSpc>
            </a:pPr>
            <a:endParaRPr lang="en-US" sz="2259" dirty="0">
              <a:latin typeface="Arimo Bold"/>
            </a:endParaRPr>
          </a:p>
          <a:p>
            <a:pPr>
              <a:lnSpc>
                <a:spcPts val="2822"/>
              </a:lnSpc>
            </a:pPr>
            <a:r>
              <a:rPr lang="en-US" sz="2259" dirty="0">
                <a:latin typeface="Arimo"/>
              </a:rPr>
              <a:t>  Senior Citizens:</a:t>
            </a:r>
          </a:p>
          <a:p>
            <a:pPr marL="975818" lvl="2" indent="-325273">
              <a:lnSpc>
                <a:spcPts val="2822"/>
              </a:lnSpc>
              <a:buFont typeface="Arial"/>
              <a:buChar char="⚬"/>
            </a:pPr>
            <a:r>
              <a:rPr lang="en-US" sz="2259" dirty="0">
                <a:latin typeface="Arimo"/>
              </a:rPr>
              <a:t>Churn rate: 41.7%</a:t>
            </a:r>
          </a:p>
          <a:p>
            <a:pPr marL="975818" lvl="2" indent="-325273">
              <a:lnSpc>
                <a:spcPts val="2822"/>
              </a:lnSpc>
              <a:buFont typeface="Arial"/>
              <a:buChar char="⚬"/>
            </a:pPr>
            <a:r>
              <a:rPr lang="en-US" sz="2259" dirty="0">
                <a:latin typeface="Arimo"/>
              </a:rPr>
              <a:t>This group experiences a relatively higher churn rate compared to other age groups.</a:t>
            </a:r>
          </a:p>
          <a:p>
            <a:pPr marL="650545" lvl="2">
              <a:lnSpc>
                <a:spcPts val="2822"/>
              </a:lnSpc>
            </a:pPr>
            <a:endParaRPr lang="en-US" sz="2259" dirty="0">
              <a:latin typeface="Arimo"/>
            </a:endParaRPr>
          </a:p>
          <a:p>
            <a:pPr>
              <a:lnSpc>
                <a:spcPts val="2822"/>
              </a:lnSpc>
            </a:pPr>
            <a:endParaRPr lang="en-US" sz="2259" dirty="0">
              <a:latin typeface="Arimo"/>
            </a:endParaRPr>
          </a:p>
          <a:p>
            <a:pPr marL="487909" lvl="1" indent="-243955">
              <a:lnSpc>
                <a:spcPts val="2822"/>
              </a:lnSpc>
              <a:buFont typeface="Arial"/>
              <a:buChar char="•"/>
            </a:pPr>
            <a:r>
              <a:rPr lang="en-US" sz="2259" dirty="0">
                <a:latin typeface="Arimo"/>
              </a:rPr>
              <a:t>Non-senior Citizens:</a:t>
            </a:r>
          </a:p>
          <a:p>
            <a:pPr>
              <a:lnSpc>
                <a:spcPts val="2822"/>
              </a:lnSpc>
            </a:pPr>
            <a:endParaRPr lang="en-US" sz="2259" dirty="0">
              <a:latin typeface="Arimo"/>
            </a:endParaRPr>
          </a:p>
          <a:p>
            <a:pPr marL="975818" lvl="2" indent="-325273">
              <a:lnSpc>
                <a:spcPts val="2822"/>
              </a:lnSpc>
              <a:buFont typeface="Arial"/>
              <a:buChar char="⚬"/>
            </a:pPr>
            <a:r>
              <a:rPr lang="en-US" sz="2259" dirty="0">
                <a:latin typeface="Arimo"/>
              </a:rPr>
              <a:t>Churn rate: 23.7%</a:t>
            </a:r>
          </a:p>
          <a:p>
            <a:pPr marL="975818" lvl="2" indent="-325273">
              <a:lnSpc>
                <a:spcPts val="2822"/>
              </a:lnSpc>
              <a:buFont typeface="Arial"/>
              <a:buChar char="⚬"/>
            </a:pPr>
            <a:r>
              <a:rPr lang="en-US" sz="2259" dirty="0">
                <a:latin typeface="Arimo"/>
              </a:rPr>
              <a:t>Non-senior citizens exhibit a significantly lower churn rate.</a:t>
            </a:r>
          </a:p>
          <a:p>
            <a:pPr>
              <a:lnSpc>
                <a:spcPts val="2822"/>
              </a:lnSpc>
            </a:pPr>
            <a:endParaRPr lang="en-US" sz="2259" dirty="0">
              <a:latin typeface="Arimo"/>
            </a:endParaRPr>
          </a:p>
          <a:p>
            <a:pPr>
              <a:lnSpc>
                <a:spcPts val="2824"/>
              </a:lnSpc>
            </a:pPr>
            <a:endParaRPr lang="en-US" sz="2259" dirty="0">
              <a:latin typeface="Arimo"/>
            </a:endParaRPr>
          </a:p>
        </p:txBody>
      </p:sp>
      <p:sp>
        <p:nvSpPr>
          <p:cNvPr id="14" name="TextBox 14"/>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latin typeface="TT Rounds Condensed Bold"/>
              </a:rPr>
              <a:t>© 2021 Jigsaw Academy Education Pvt Ltd.</a:t>
            </a:r>
          </a:p>
        </p:txBody>
      </p:sp>
      <p:sp>
        <p:nvSpPr>
          <p:cNvPr id="15" name="TextBox 15"/>
          <p:cNvSpPr txBox="1"/>
          <p:nvPr/>
        </p:nvSpPr>
        <p:spPr>
          <a:xfrm>
            <a:off x="4038600" y="153258"/>
            <a:ext cx="9954524" cy="1204999"/>
          </a:xfrm>
          <a:prstGeom prst="rect">
            <a:avLst/>
          </a:prstGeom>
        </p:spPr>
        <p:txBody>
          <a:bodyPr lIns="0" tIns="0" rIns="0" bIns="0" rtlCol="0" anchor="t">
            <a:spAutoFit/>
          </a:bodyPr>
          <a:lstStyle/>
          <a:p>
            <a:pPr>
              <a:lnSpc>
                <a:spcPts val="4716"/>
              </a:lnSpc>
            </a:pPr>
            <a:r>
              <a:rPr lang="en-US" sz="3600" spc="-60" dirty="0">
                <a:latin typeface="Arimo Bold"/>
              </a:rPr>
              <a:t>Exploratory Data Analysis (EDA) - Univariate</a:t>
            </a:r>
          </a:p>
          <a:p>
            <a:pPr algn="l">
              <a:lnSpc>
                <a:spcPts val="4719"/>
              </a:lnSpc>
            </a:pPr>
            <a:endParaRPr lang="en-US" sz="3600" spc="-60" dirty="0">
              <a:latin typeface="Arimo Bold"/>
            </a:endParaRPr>
          </a:p>
        </p:txBody>
      </p:sp>
      <p:sp>
        <p:nvSpPr>
          <p:cNvPr id="16" name="TextBox 16"/>
          <p:cNvSpPr txBox="1"/>
          <p:nvPr/>
        </p:nvSpPr>
        <p:spPr>
          <a:xfrm>
            <a:off x="5702899" y="1570775"/>
            <a:ext cx="10185384" cy="502445"/>
          </a:xfrm>
          <a:prstGeom prst="rect">
            <a:avLst/>
          </a:prstGeom>
        </p:spPr>
        <p:txBody>
          <a:bodyPr lIns="0" tIns="0" rIns="0" bIns="0" rtlCol="0" anchor="t">
            <a:spAutoFit/>
          </a:bodyPr>
          <a:lstStyle/>
          <a:p>
            <a:pPr marL="0" lvl="0" indent="0" algn="l">
              <a:lnSpc>
                <a:spcPts val="4219"/>
              </a:lnSpc>
              <a:spcBef>
                <a:spcPct val="0"/>
              </a:spcBef>
            </a:pPr>
            <a:r>
              <a:rPr lang="en-US" sz="3200" u="none" strike="noStrike" spc="-54" dirty="0">
                <a:latin typeface="Arimo Bold"/>
              </a:rPr>
              <a:t>Customer Demographic-  Senior citizens</a:t>
            </a:r>
          </a:p>
        </p:txBody>
      </p:sp>
      <p:sp>
        <p:nvSpPr>
          <p:cNvPr id="17" name="TextBox 17"/>
          <p:cNvSpPr txBox="1"/>
          <p:nvPr/>
        </p:nvSpPr>
        <p:spPr>
          <a:xfrm>
            <a:off x="8331341" y="7904574"/>
            <a:ext cx="8134663" cy="719089"/>
          </a:xfrm>
          <a:prstGeom prst="rect">
            <a:avLst/>
          </a:prstGeom>
        </p:spPr>
        <p:txBody>
          <a:bodyPr lIns="0" tIns="0" rIns="0" bIns="0" rtlCol="0" anchor="t">
            <a:spAutoFit/>
          </a:bodyPr>
          <a:lstStyle/>
          <a:p>
            <a:pPr>
              <a:lnSpc>
                <a:spcPts val="2824"/>
              </a:lnSpc>
            </a:pPr>
            <a:r>
              <a:rPr lang="en-US" sz="2259" dirty="0">
                <a:latin typeface="Arimo Bold"/>
              </a:rPr>
              <a:t>Insight</a:t>
            </a:r>
            <a:r>
              <a:rPr lang="en-US" sz="2259" dirty="0">
                <a:latin typeface="Arimo"/>
              </a:rPr>
              <a:t> :</a:t>
            </a:r>
            <a:r>
              <a:rPr lang="en-US" sz="2259" dirty="0">
                <a:solidFill>
                  <a:schemeClr val="tx1">
                    <a:lumMod val="75000"/>
                    <a:lumOff val="25000"/>
                  </a:schemeClr>
                </a:solidFill>
                <a:latin typeface="Arimo"/>
                <a:hlinkClick r:id="rId9" tooltip="https://github.com/KanduriR/Kaggle-Telco-Customer-Churn">
                  <a:extLst>
                    <a:ext uri="{A12FA001-AC4F-418D-AE19-62706E023703}">
                      <ahyp:hlinkClr xmlns:ahyp="http://schemas.microsoft.com/office/drawing/2018/hyperlinkcolor" val="tx"/>
                    </a:ext>
                  </a:extLst>
                </a:hlinkClick>
              </a:rPr>
              <a:t>Most of the senior citizens are under a monthly service plan, which could be due to financial reasons.</a:t>
            </a:r>
          </a:p>
        </p:txBody>
      </p:sp>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21B1F136-0427-60E4-848D-1D75443A915C}"/>
              </a:ext>
            </a:extLst>
          </p:cNvPr>
          <p:cNvSpPr txBox="1"/>
          <p:nvPr/>
        </p:nvSpPr>
        <p:spPr>
          <a:xfrm>
            <a:off x="17754600" y="9910860"/>
            <a:ext cx="505507" cy="369332"/>
          </a:xfrm>
          <a:prstGeom prst="rect">
            <a:avLst/>
          </a:prstGeom>
          <a:noFill/>
        </p:spPr>
        <p:txBody>
          <a:bodyPr wrap="square" rtlCol="0">
            <a:spAutoFit/>
          </a:bodyPr>
          <a:lstStyle/>
          <a:p>
            <a:r>
              <a:rPr lang="en-US" dirty="0"/>
              <a:t>16</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5437" y="-37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r>
                <a:rPr lang="en-US" dirty="0"/>
                <a:t>+3.</a:t>
              </a:r>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028700" y="2381401"/>
            <a:ext cx="6294281" cy="6242262"/>
          </a:xfrm>
          <a:custGeom>
            <a:avLst/>
            <a:gdLst/>
            <a:ahLst/>
            <a:cxnLst/>
            <a:rect l="l" t="t" r="r" b="b"/>
            <a:pathLst>
              <a:path w="6294281" h="6242262">
                <a:moveTo>
                  <a:pt x="0" y="0"/>
                </a:moveTo>
                <a:lnTo>
                  <a:pt x="6294281" y="0"/>
                </a:lnTo>
                <a:lnTo>
                  <a:pt x="6294281" y="6242262"/>
                </a:lnTo>
                <a:lnTo>
                  <a:pt x="0" y="6242262"/>
                </a:lnTo>
                <a:lnTo>
                  <a:pt x="0" y="0"/>
                </a:lnTo>
                <a:close/>
              </a:path>
            </a:pathLst>
          </a:custGeom>
          <a:blipFill>
            <a:blip r:embed="rId6"/>
            <a:stretch>
              <a:fillRect/>
            </a:stretch>
          </a:blipFill>
        </p:spPr>
        <p:txBody>
          <a:bodyPr/>
          <a:lstStyle/>
          <a:p>
            <a:endParaRPr lang="en-IN"/>
          </a:p>
        </p:txBody>
      </p:sp>
      <p:sp>
        <p:nvSpPr>
          <p:cNvPr id="12" name="Freeform 12"/>
          <p:cNvSpPr/>
          <p:nvPr/>
        </p:nvSpPr>
        <p:spPr>
          <a:xfrm>
            <a:off x="5577439" y="3008360"/>
            <a:ext cx="1745542" cy="1478207"/>
          </a:xfrm>
          <a:custGeom>
            <a:avLst/>
            <a:gdLst/>
            <a:ahLst/>
            <a:cxnLst/>
            <a:rect l="l" t="t" r="r" b="b"/>
            <a:pathLst>
              <a:path w="1745542" h="1478207">
                <a:moveTo>
                  <a:pt x="0" y="0"/>
                </a:moveTo>
                <a:lnTo>
                  <a:pt x="1745542" y="0"/>
                </a:lnTo>
                <a:lnTo>
                  <a:pt x="1745542" y="1478207"/>
                </a:lnTo>
                <a:lnTo>
                  <a:pt x="0" y="1478207"/>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latin typeface="TT Rounds Condensed Bold"/>
              </a:rPr>
              <a:t>© 2021 Jigsaw Academy Education Pvt Ltd.</a:t>
            </a:r>
          </a:p>
        </p:txBody>
      </p:sp>
      <p:sp>
        <p:nvSpPr>
          <p:cNvPr id="14" name="TextBox 14"/>
          <p:cNvSpPr txBox="1"/>
          <p:nvPr/>
        </p:nvSpPr>
        <p:spPr>
          <a:xfrm>
            <a:off x="4190202" y="177263"/>
            <a:ext cx="9954524" cy="1159869"/>
          </a:xfrm>
          <a:prstGeom prst="rect">
            <a:avLst/>
          </a:prstGeom>
        </p:spPr>
        <p:txBody>
          <a:bodyPr lIns="0" tIns="0" rIns="0" bIns="0" rtlCol="0" anchor="t">
            <a:spAutoFit/>
          </a:bodyPr>
          <a:lstStyle/>
          <a:p>
            <a:pPr>
              <a:lnSpc>
                <a:spcPts val="4716"/>
              </a:lnSpc>
            </a:pPr>
            <a:r>
              <a:rPr lang="en-US" sz="3600" spc="-60" dirty="0">
                <a:latin typeface="Arimo Bold"/>
              </a:rPr>
              <a:t>Exploratory Data Analysis (EDA) - Univariate</a:t>
            </a:r>
          </a:p>
          <a:p>
            <a:pPr algn="l">
              <a:lnSpc>
                <a:spcPts val="4719"/>
              </a:lnSpc>
            </a:pPr>
            <a:endParaRPr lang="en-US" sz="3200" spc="-60" dirty="0">
              <a:latin typeface="Arimo Bold"/>
            </a:endParaRPr>
          </a:p>
        </p:txBody>
      </p:sp>
      <p:sp>
        <p:nvSpPr>
          <p:cNvPr id="15" name="TextBox 15"/>
          <p:cNvSpPr txBox="1"/>
          <p:nvPr/>
        </p:nvSpPr>
        <p:spPr>
          <a:xfrm>
            <a:off x="5181600" y="1598087"/>
            <a:ext cx="10185384" cy="502445"/>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dirty="0">
                <a:latin typeface="Arimo Bold"/>
              </a:rPr>
              <a:t>Customer Demographic-  </a:t>
            </a:r>
            <a:r>
              <a:rPr lang="en-US" sz="3300" u="none" strike="noStrike" spc="-54" dirty="0">
                <a:latin typeface="Arimo Bold"/>
              </a:rPr>
              <a:t>Partner</a:t>
            </a:r>
          </a:p>
        </p:txBody>
      </p:sp>
      <p:sp>
        <p:nvSpPr>
          <p:cNvPr id="16" name="TextBox 16"/>
          <p:cNvSpPr txBox="1"/>
          <p:nvPr/>
        </p:nvSpPr>
        <p:spPr>
          <a:xfrm>
            <a:off x="8560581" y="6251710"/>
            <a:ext cx="8134663" cy="1071514"/>
          </a:xfrm>
          <a:prstGeom prst="rect">
            <a:avLst/>
          </a:prstGeom>
        </p:spPr>
        <p:txBody>
          <a:bodyPr lIns="0" tIns="0" rIns="0" bIns="0" rtlCol="0" anchor="t">
            <a:spAutoFit/>
          </a:bodyPr>
          <a:lstStyle/>
          <a:p>
            <a:pPr>
              <a:lnSpc>
                <a:spcPts val="2824"/>
              </a:lnSpc>
            </a:pPr>
            <a:r>
              <a:rPr lang="en-US" sz="2259" dirty="0">
                <a:latin typeface="Arimo Bold"/>
              </a:rPr>
              <a:t>Insight</a:t>
            </a:r>
            <a:r>
              <a:rPr lang="en-US" sz="2259" dirty="0">
                <a:latin typeface="Arimo"/>
              </a:rPr>
              <a:t> :Customers with partners may exhibit different patterns of usage, loyalty, and satisfaction compared to those without partners.</a:t>
            </a:r>
          </a:p>
        </p:txBody>
      </p:sp>
      <p:sp>
        <p:nvSpPr>
          <p:cNvPr id="17" name="TextBox 17"/>
          <p:cNvSpPr txBox="1"/>
          <p:nvPr/>
        </p:nvSpPr>
        <p:spPr>
          <a:xfrm>
            <a:off x="8331341" y="2979785"/>
            <a:ext cx="8134663" cy="2513509"/>
          </a:xfrm>
          <a:prstGeom prst="rect">
            <a:avLst/>
          </a:prstGeom>
        </p:spPr>
        <p:txBody>
          <a:bodyPr lIns="0" tIns="0" rIns="0" bIns="0" rtlCol="0" anchor="t">
            <a:spAutoFit/>
          </a:bodyPr>
          <a:lstStyle/>
          <a:p>
            <a:pPr>
              <a:lnSpc>
                <a:spcPts val="2822"/>
              </a:lnSpc>
            </a:pPr>
            <a:r>
              <a:rPr lang="en-US" sz="2259" dirty="0">
                <a:latin typeface="Arimo Bold"/>
              </a:rPr>
              <a:t>Findings :-</a:t>
            </a:r>
          </a:p>
          <a:p>
            <a:pPr marL="243954" lvl="1">
              <a:lnSpc>
                <a:spcPts val="2822"/>
              </a:lnSpc>
            </a:pPr>
            <a:endParaRPr lang="en-US" sz="2259" spc="20" dirty="0">
              <a:latin typeface="Arimo"/>
            </a:endParaRPr>
          </a:p>
          <a:p>
            <a:pPr marL="487909" lvl="1" indent="-243955">
              <a:lnSpc>
                <a:spcPts val="2822"/>
              </a:lnSpc>
              <a:buFont typeface="Arial"/>
              <a:buChar char="•"/>
            </a:pPr>
            <a:r>
              <a:rPr lang="en-US" sz="2259" spc="20" dirty="0">
                <a:solidFill>
                  <a:prstClr val="black"/>
                </a:solidFill>
                <a:latin typeface="Arimo"/>
              </a:rPr>
              <a:t>Found 20% Churn rate in customer with partner and 33% </a:t>
            </a:r>
            <a:r>
              <a:rPr lang="en-US" sz="2400" dirty="0">
                <a:solidFill>
                  <a:srgbClr val="0D0D0D"/>
                </a:solidFill>
                <a:latin typeface="Söhne"/>
              </a:rPr>
              <a:t>churn</a:t>
            </a:r>
            <a:r>
              <a:rPr lang="en-US" sz="2259" spc="20" dirty="0">
                <a:solidFill>
                  <a:prstClr val="black"/>
                </a:solidFill>
                <a:latin typeface="Arimo"/>
              </a:rPr>
              <a:t> rate in customer without-partner.</a:t>
            </a:r>
          </a:p>
          <a:p>
            <a:pPr marL="487909" lvl="1" indent="-243955">
              <a:lnSpc>
                <a:spcPts val="2822"/>
              </a:lnSpc>
              <a:buFont typeface="Arial"/>
              <a:buChar char="•"/>
            </a:pPr>
            <a:r>
              <a:rPr lang="en-US" sz="2259" spc="20" dirty="0">
                <a:solidFill>
                  <a:prstClr val="black"/>
                </a:solidFill>
                <a:latin typeface="Arimo"/>
              </a:rPr>
              <a:t>Customers without a partner are churning more compared to customers with a partner</a:t>
            </a:r>
            <a:r>
              <a:rPr lang="en-US" sz="2400" dirty="0">
                <a:solidFill>
                  <a:srgbClr val="0D0D0D"/>
                </a:solidFill>
                <a:latin typeface="Söhne"/>
              </a:rPr>
              <a:t>.</a:t>
            </a:r>
            <a:endParaRPr lang="en-US" sz="2259" spc="20" dirty="0">
              <a:latin typeface="Arimo"/>
            </a:endParaRPr>
          </a:p>
          <a:p>
            <a:pPr>
              <a:lnSpc>
                <a:spcPts val="2824"/>
              </a:lnSpc>
            </a:pPr>
            <a:endParaRPr lang="en-US" sz="2259" spc="20" dirty="0">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9DA1A917-D5C5-D2F8-B0A1-F3FB30AA9BA9}"/>
              </a:ext>
            </a:extLst>
          </p:cNvPr>
          <p:cNvSpPr txBox="1"/>
          <p:nvPr/>
        </p:nvSpPr>
        <p:spPr>
          <a:xfrm>
            <a:off x="17678399" y="9910860"/>
            <a:ext cx="581707" cy="369332"/>
          </a:xfrm>
          <a:prstGeom prst="rect">
            <a:avLst/>
          </a:prstGeom>
          <a:noFill/>
        </p:spPr>
        <p:txBody>
          <a:bodyPr wrap="square" rtlCol="0">
            <a:spAutoFit/>
          </a:bodyPr>
          <a:lstStyle/>
          <a:p>
            <a:r>
              <a:rPr lang="en-US" dirty="0"/>
              <a:t>17</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759792" y="2468943"/>
            <a:ext cx="5971598" cy="6226794"/>
          </a:xfrm>
          <a:custGeom>
            <a:avLst/>
            <a:gdLst/>
            <a:ahLst/>
            <a:cxnLst/>
            <a:rect l="l" t="t" r="r" b="b"/>
            <a:pathLst>
              <a:path w="5971598" h="6226794">
                <a:moveTo>
                  <a:pt x="0" y="0"/>
                </a:moveTo>
                <a:lnTo>
                  <a:pt x="5971597" y="0"/>
                </a:lnTo>
                <a:lnTo>
                  <a:pt x="5971597" y="6226794"/>
                </a:lnTo>
                <a:lnTo>
                  <a:pt x="0" y="6226794"/>
                </a:lnTo>
                <a:lnTo>
                  <a:pt x="0" y="0"/>
                </a:lnTo>
                <a:close/>
              </a:path>
            </a:pathLst>
          </a:custGeom>
          <a:blipFill>
            <a:blip r:embed="rId6"/>
            <a:stretch>
              <a:fillRect/>
            </a:stretch>
          </a:blipFill>
        </p:spPr>
        <p:txBody>
          <a:bodyPr/>
          <a:lstStyle/>
          <a:p>
            <a:endParaRPr lang="en-IN"/>
          </a:p>
        </p:txBody>
      </p:sp>
      <p:sp>
        <p:nvSpPr>
          <p:cNvPr id="12" name="Freeform 12"/>
          <p:cNvSpPr/>
          <p:nvPr/>
        </p:nvSpPr>
        <p:spPr>
          <a:xfrm>
            <a:off x="6416535" y="3253888"/>
            <a:ext cx="1314854" cy="1157072"/>
          </a:xfrm>
          <a:custGeom>
            <a:avLst/>
            <a:gdLst/>
            <a:ahLst/>
            <a:cxnLst/>
            <a:rect l="l" t="t" r="r" b="b"/>
            <a:pathLst>
              <a:path w="1314854" h="1157072">
                <a:moveTo>
                  <a:pt x="0" y="0"/>
                </a:moveTo>
                <a:lnTo>
                  <a:pt x="1314854" y="0"/>
                </a:lnTo>
                <a:lnTo>
                  <a:pt x="1314854" y="1157072"/>
                </a:lnTo>
                <a:lnTo>
                  <a:pt x="0" y="1157072"/>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latin typeface="TT Rounds Condensed Bold"/>
              </a:rPr>
              <a:t>© 2021 Jigsaw Academy Education Pvt Ltd.</a:t>
            </a:r>
          </a:p>
        </p:txBody>
      </p:sp>
      <p:sp>
        <p:nvSpPr>
          <p:cNvPr id="14" name="TextBox 14"/>
          <p:cNvSpPr txBox="1"/>
          <p:nvPr/>
        </p:nvSpPr>
        <p:spPr>
          <a:xfrm>
            <a:off x="4495800" y="138199"/>
            <a:ext cx="9954524" cy="1159869"/>
          </a:xfrm>
          <a:prstGeom prst="rect">
            <a:avLst/>
          </a:prstGeom>
        </p:spPr>
        <p:txBody>
          <a:bodyPr lIns="0" tIns="0" rIns="0" bIns="0" rtlCol="0" anchor="t">
            <a:spAutoFit/>
          </a:bodyPr>
          <a:lstStyle/>
          <a:p>
            <a:pPr>
              <a:lnSpc>
                <a:spcPts val="4716"/>
              </a:lnSpc>
            </a:pPr>
            <a:r>
              <a:rPr lang="en-US" sz="3600" spc="-60" dirty="0">
                <a:latin typeface="Arimo Bold"/>
              </a:rPr>
              <a:t>Exploratory Data Analysis (EDA) - Univariate</a:t>
            </a:r>
          </a:p>
          <a:p>
            <a:pPr algn="l">
              <a:lnSpc>
                <a:spcPts val="4719"/>
              </a:lnSpc>
            </a:pPr>
            <a:endParaRPr lang="en-US" sz="3600" spc="-60" dirty="0">
              <a:latin typeface="Arimo Bold"/>
            </a:endParaRPr>
          </a:p>
        </p:txBody>
      </p:sp>
      <p:sp>
        <p:nvSpPr>
          <p:cNvPr id="15" name="TextBox 15"/>
          <p:cNvSpPr txBox="1"/>
          <p:nvPr/>
        </p:nvSpPr>
        <p:spPr>
          <a:xfrm>
            <a:off x="4505632" y="1472334"/>
            <a:ext cx="10185384" cy="502445"/>
          </a:xfrm>
          <a:prstGeom prst="rect">
            <a:avLst/>
          </a:prstGeom>
        </p:spPr>
        <p:txBody>
          <a:bodyPr lIns="0" tIns="0" rIns="0" bIns="0" rtlCol="0" anchor="t">
            <a:spAutoFit/>
          </a:bodyPr>
          <a:lstStyle/>
          <a:p>
            <a:pPr marL="0" lvl="0" indent="0" algn="l">
              <a:lnSpc>
                <a:spcPts val="4219"/>
              </a:lnSpc>
              <a:spcBef>
                <a:spcPct val="0"/>
              </a:spcBef>
            </a:pPr>
            <a:r>
              <a:rPr lang="en-US" sz="3375" u="none" strike="noStrike" spc="-54" dirty="0">
                <a:latin typeface="Arimo Bold"/>
              </a:rPr>
              <a:t>Customer </a:t>
            </a:r>
            <a:r>
              <a:rPr lang="en-US" sz="3300" u="none" strike="noStrike" spc="-54" dirty="0">
                <a:latin typeface="Arimo Bold"/>
              </a:rPr>
              <a:t>Demographic-</a:t>
            </a:r>
            <a:r>
              <a:rPr lang="en-US" sz="3375" u="none" strike="noStrike" spc="-54" dirty="0">
                <a:latin typeface="Arimo Bold"/>
              </a:rPr>
              <a:t>  Dependents</a:t>
            </a:r>
          </a:p>
        </p:txBody>
      </p:sp>
      <p:sp>
        <p:nvSpPr>
          <p:cNvPr id="16" name="TextBox 16"/>
          <p:cNvSpPr txBox="1"/>
          <p:nvPr/>
        </p:nvSpPr>
        <p:spPr>
          <a:xfrm>
            <a:off x="8560581" y="6251710"/>
            <a:ext cx="8134663" cy="1423939"/>
          </a:xfrm>
          <a:prstGeom prst="rect">
            <a:avLst/>
          </a:prstGeom>
        </p:spPr>
        <p:txBody>
          <a:bodyPr lIns="0" tIns="0" rIns="0" bIns="0" rtlCol="0" anchor="t">
            <a:spAutoFit/>
          </a:bodyPr>
          <a:lstStyle/>
          <a:p>
            <a:pPr>
              <a:lnSpc>
                <a:spcPts val="2824"/>
              </a:lnSpc>
            </a:pPr>
            <a:r>
              <a:rPr lang="en-US" sz="2259">
                <a:latin typeface="Arimo Bold"/>
              </a:rPr>
              <a:t>Insight</a:t>
            </a:r>
            <a:r>
              <a:rPr lang="en-US" sz="2259">
                <a:latin typeface="Arimo"/>
              </a:rPr>
              <a:t> :Customers with dependents may have different usage patterns, preferences, and loyalty compared to those without dependents as well as Customer without dependents having their own source of income have they are prone to churn</a:t>
            </a:r>
          </a:p>
        </p:txBody>
      </p:sp>
      <p:sp>
        <p:nvSpPr>
          <p:cNvPr id="17" name="TextBox 17"/>
          <p:cNvSpPr txBox="1"/>
          <p:nvPr/>
        </p:nvSpPr>
        <p:spPr>
          <a:xfrm>
            <a:off x="8331341" y="2979785"/>
            <a:ext cx="8134663" cy="2872581"/>
          </a:xfrm>
          <a:prstGeom prst="rect">
            <a:avLst/>
          </a:prstGeom>
        </p:spPr>
        <p:txBody>
          <a:bodyPr lIns="0" tIns="0" rIns="0" bIns="0" rtlCol="0" anchor="t">
            <a:spAutoFit/>
          </a:bodyPr>
          <a:lstStyle/>
          <a:p>
            <a:pPr>
              <a:lnSpc>
                <a:spcPts val="2822"/>
              </a:lnSpc>
            </a:pPr>
            <a:r>
              <a:rPr lang="en-US" sz="2259" dirty="0">
                <a:latin typeface="Arimo Bold"/>
              </a:rPr>
              <a:t>Findings :-</a:t>
            </a:r>
          </a:p>
          <a:p>
            <a:pPr>
              <a:lnSpc>
                <a:spcPts val="2822"/>
              </a:lnSpc>
            </a:pPr>
            <a:endParaRPr lang="en-US" sz="2259" dirty="0">
              <a:latin typeface="Arimo Bold"/>
            </a:endParaRPr>
          </a:p>
          <a:p>
            <a:pPr marL="487909" lvl="1" indent="-243955">
              <a:lnSpc>
                <a:spcPts val="2822"/>
              </a:lnSpc>
              <a:buFont typeface="Arial"/>
              <a:buChar char="•"/>
            </a:pPr>
            <a:r>
              <a:rPr lang="en-US" sz="2259" spc="20" dirty="0">
                <a:latin typeface="Arimo"/>
              </a:rPr>
              <a:t> Found 31% Churn rate in customer with out Dependents and 15.5% churn rate in Customer with Dependent</a:t>
            </a:r>
          </a:p>
          <a:p>
            <a:pPr marL="487909" lvl="1" indent="-243955">
              <a:lnSpc>
                <a:spcPts val="2822"/>
              </a:lnSpc>
              <a:buFont typeface="Arial"/>
              <a:buChar char="•"/>
            </a:pPr>
            <a:r>
              <a:rPr lang="en-US" sz="2259" dirty="0">
                <a:latin typeface="Arimo"/>
              </a:rPr>
              <a:t>Customers without dependents are churning more </a:t>
            </a:r>
            <a:r>
              <a:rPr lang="en-US" sz="2259" spc="20" dirty="0">
                <a:latin typeface="Arimo"/>
              </a:rPr>
              <a:t>compared to customers with dependents.</a:t>
            </a:r>
          </a:p>
          <a:p>
            <a:pPr>
              <a:lnSpc>
                <a:spcPts val="2822"/>
              </a:lnSpc>
            </a:pPr>
            <a:endParaRPr lang="en-US" sz="2259" spc="20" dirty="0">
              <a:latin typeface="Arimo"/>
            </a:endParaRPr>
          </a:p>
          <a:p>
            <a:pPr>
              <a:lnSpc>
                <a:spcPts val="2824"/>
              </a:lnSpc>
            </a:pPr>
            <a:endParaRPr lang="en-US" sz="2259" spc="20" dirty="0">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308AEF80-5977-3EB4-5B98-55B0AD7656C8}"/>
              </a:ext>
            </a:extLst>
          </p:cNvPr>
          <p:cNvSpPr txBox="1"/>
          <p:nvPr/>
        </p:nvSpPr>
        <p:spPr>
          <a:xfrm>
            <a:off x="17678400" y="9910860"/>
            <a:ext cx="581707" cy="369332"/>
          </a:xfrm>
          <a:prstGeom prst="rect">
            <a:avLst/>
          </a:prstGeom>
          <a:noFill/>
        </p:spPr>
        <p:txBody>
          <a:bodyPr wrap="square" rtlCol="0">
            <a:spAutoFit/>
          </a:bodyPr>
          <a:lstStyle/>
          <a:p>
            <a:r>
              <a:rPr lang="en-US" dirty="0"/>
              <a:t>18</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4181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74441" y="-45503"/>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028700" y="2385718"/>
            <a:ext cx="6670841" cy="6001526"/>
          </a:xfrm>
          <a:custGeom>
            <a:avLst/>
            <a:gdLst/>
            <a:ahLst/>
            <a:cxnLst/>
            <a:rect l="l" t="t" r="r" b="b"/>
            <a:pathLst>
              <a:path w="6670841" h="6001526">
                <a:moveTo>
                  <a:pt x="0" y="0"/>
                </a:moveTo>
                <a:lnTo>
                  <a:pt x="6670841" y="0"/>
                </a:lnTo>
                <a:lnTo>
                  <a:pt x="6670841" y="6001526"/>
                </a:lnTo>
                <a:lnTo>
                  <a:pt x="0" y="6001526"/>
                </a:lnTo>
                <a:lnTo>
                  <a:pt x="0" y="0"/>
                </a:lnTo>
                <a:close/>
              </a:path>
            </a:pathLst>
          </a:custGeom>
          <a:blipFill>
            <a:blip r:embed="rId6"/>
            <a:stretch>
              <a:fillRect/>
            </a:stretch>
          </a:blipFill>
        </p:spPr>
        <p:txBody>
          <a:bodyPr/>
          <a:lstStyle/>
          <a:p>
            <a:endParaRPr lang="en-IN"/>
          </a:p>
        </p:txBody>
      </p:sp>
      <p:sp>
        <p:nvSpPr>
          <p:cNvPr id="12" name="Freeform 12"/>
          <p:cNvSpPr/>
          <p:nvPr/>
        </p:nvSpPr>
        <p:spPr>
          <a:xfrm>
            <a:off x="6002555" y="3041453"/>
            <a:ext cx="1696987" cy="1041599"/>
          </a:xfrm>
          <a:custGeom>
            <a:avLst/>
            <a:gdLst/>
            <a:ahLst/>
            <a:cxnLst/>
            <a:rect l="l" t="t" r="r" b="b"/>
            <a:pathLst>
              <a:path w="1696987" h="1041599">
                <a:moveTo>
                  <a:pt x="0" y="0"/>
                </a:moveTo>
                <a:lnTo>
                  <a:pt x="1696986" y="0"/>
                </a:lnTo>
                <a:lnTo>
                  <a:pt x="1696986" y="1041599"/>
                </a:lnTo>
                <a:lnTo>
                  <a:pt x="0" y="1041599"/>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800600" y="248076"/>
            <a:ext cx="9954524" cy="1159869"/>
          </a:xfrm>
          <a:prstGeom prst="rect">
            <a:avLst/>
          </a:prstGeom>
        </p:spPr>
        <p:txBody>
          <a:bodyPr lIns="0" tIns="0" rIns="0" bIns="0" rtlCol="0" anchor="t">
            <a:spAutoFit/>
          </a:bodyPr>
          <a:lstStyle/>
          <a:p>
            <a:pPr>
              <a:lnSpc>
                <a:spcPts val="4716"/>
              </a:lnSpc>
            </a:pPr>
            <a:r>
              <a:rPr lang="en-US" sz="3600" spc="-60" dirty="0">
                <a:solidFill>
                  <a:srgbClr val="000000"/>
                </a:solidFill>
                <a:latin typeface="Arimo Bold"/>
              </a:rPr>
              <a:t>Exploratory Data Analysis (EDA) - Univariate</a:t>
            </a:r>
          </a:p>
          <a:p>
            <a:pPr algn="l">
              <a:lnSpc>
                <a:spcPts val="4719"/>
              </a:lnSpc>
            </a:pPr>
            <a:endParaRPr lang="en-US" sz="3600" spc="-60" dirty="0">
              <a:solidFill>
                <a:srgbClr val="000000"/>
              </a:solidFill>
              <a:latin typeface="Arimo Bold"/>
            </a:endParaRPr>
          </a:p>
        </p:txBody>
      </p:sp>
      <p:sp>
        <p:nvSpPr>
          <p:cNvPr id="15" name="TextBox 15"/>
          <p:cNvSpPr txBox="1"/>
          <p:nvPr/>
        </p:nvSpPr>
        <p:spPr>
          <a:xfrm>
            <a:off x="4730405" y="1676882"/>
            <a:ext cx="10185384" cy="502445"/>
          </a:xfrm>
          <a:prstGeom prst="rect">
            <a:avLst/>
          </a:prstGeom>
        </p:spPr>
        <p:txBody>
          <a:bodyPr lIns="0" tIns="0" rIns="0" bIns="0" rtlCol="0" anchor="t">
            <a:spAutoFit/>
          </a:bodyPr>
          <a:lstStyle/>
          <a:p>
            <a:pPr marL="0" lvl="0" indent="0" algn="l">
              <a:lnSpc>
                <a:spcPts val="4219"/>
              </a:lnSpc>
              <a:spcBef>
                <a:spcPct val="0"/>
              </a:spcBef>
            </a:pPr>
            <a:r>
              <a:rPr lang="en-US" sz="3200" u="none" strike="noStrike" spc="-54" dirty="0">
                <a:solidFill>
                  <a:srgbClr val="000000"/>
                </a:solidFill>
                <a:latin typeface="Arimo Bold"/>
              </a:rPr>
              <a:t>Customer Service Type-  Internetservices</a:t>
            </a:r>
          </a:p>
        </p:txBody>
      </p:sp>
      <p:sp>
        <p:nvSpPr>
          <p:cNvPr id="16" name="TextBox 16"/>
          <p:cNvSpPr txBox="1"/>
          <p:nvPr/>
        </p:nvSpPr>
        <p:spPr>
          <a:xfrm>
            <a:off x="8513346" y="5014825"/>
            <a:ext cx="9510104" cy="4644092"/>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 Fiber Optic</a:t>
            </a:r>
          </a:p>
          <a:p>
            <a:pPr>
              <a:lnSpc>
                <a:spcPts val="2822"/>
              </a:lnSpc>
            </a:pPr>
            <a:r>
              <a:rPr lang="en-US" sz="2259" dirty="0">
                <a:solidFill>
                  <a:srgbClr val="000000"/>
                </a:solidFill>
                <a:latin typeface="Arimo"/>
              </a:rPr>
              <a:t>Speed Expectation: </a:t>
            </a:r>
            <a:r>
              <a:rPr lang="en-US" sz="2259" u="sng" dirty="0">
                <a:latin typeface="Arimo"/>
              </a:rPr>
              <a:t>Eventhough Fiber Optic promises blazing fast speeds, but if the actual performance falls short, customers may become dissatisfied and switch providers</a:t>
            </a:r>
            <a:r>
              <a:rPr lang="en-US" sz="2259" dirty="0">
                <a:latin typeface="Arimo"/>
              </a:rPr>
              <a:t>.</a:t>
            </a:r>
          </a:p>
          <a:p>
            <a:pPr>
              <a:lnSpc>
                <a:spcPts val="2822"/>
              </a:lnSpc>
            </a:pPr>
            <a:r>
              <a:rPr lang="en-US" sz="2259" dirty="0">
                <a:latin typeface="Arimo"/>
              </a:rPr>
              <a:t>Installation Challenges :Installing fiber optic infrastructure can be complex and time-consuming. </a:t>
            </a:r>
            <a:r>
              <a:rPr lang="en-US" sz="2259" u="sng" dirty="0">
                <a:latin typeface="Arimo"/>
              </a:rPr>
              <a:t>Delays or issues during installation can frustrate customers.</a:t>
            </a:r>
          </a:p>
          <a:p>
            <a:pPr>
              <a:lnSpc>
                <a:spcPts val="2822"/>
              </a:lnSpc>
            </a:pPr>
            <a:r>
              <a:rPr lang="en-US" sz="2259" dirty="0">
                <a:latin typeface="Arimo"/>
              </a:rPr>
              <a:t>Price Sensitivity: </a:t>
            </a:r>
            <a:r>
              <a:rPr lang="en-US" sz="2259" u="sng" dirty="0">
                <a:latin typeface="Arimo"/>
              </a:rPr>
              <a:t>Fiber optic tends to be more expensive</a:t>
            </a:r>
            <a:r>
              <a:rPr lang="en-US" sz="2259" dirty="0">
                <a:latin typeface="Arimo"/>
              </a:rPr>
              <a:t>. If customers perceive that the cost outweighs the benefits, they might churn.</a:t>
            </a:r>
          </a:p>
          <a:p>
            <a:pPr>
              <a:lnSpc>
                <a:spcPts val="2822"/>
              </a:lnSpc>
            </a:pPr>
            <a:r>
              <a:rPr lang="en-US" sz="2259" dirty="0">
                <a:latin typeface="Arimo"/>
              </a:rPr>
              <a:t>DSL:-  Digital Subscriber line may be outdated , Slow speed and Frequent disruption and inadequate technical support for DSL</a:t>
            </a:r>
          </a:p>
          <a:p>
            <a:pPr>
              <a:lnSpc>
                <a:spcPts val="2822"/>
              </a:lnSpc>
            </a:pPr>
            <a:endParaRPr lang="en-US" sz="2259" dirty="0">
              <a:solidFill>
                <a:srgbClr val="000000"/>
              </a:solidFill>
              <a:latin typeface="Arimo"/>
            </a:endParaRPr>
          </a:p>
          <a:p>
            <a:pPr>
              <a:lnSpc>
                <a:spcPts val="2824"/>
              </a:lnSpc>
            </a:pPr>
            <a:endParaRPr lang="en-US" sz="2259" dirty="0">
              <a:solidFill>
                <a:srgbClr val="000000"/>
              </a:solidFill>
              <a:latin typeface="Arimo"/>
            </a:endParaRPr>
          </a:p>
        </p:txBody>
      </p:sp>
      <p:sp>
        <p:nvSpPr>
          <p:cNvPr id="17" name="TextBox 17"/>
          <p:cNvSpPr txBox="1"/>
          <p:nvPr/>
        </p:nvSpPr>
        <p:spPr>
          <a:xfrm>
            <a:off x="8438905" y="2518582"/>
            <a:ext cx="9510103" cy="4285019"/>
          </a:xfrm>
          <a:prstGeom prst="rect">
            <a:avLst/>
          </a:prstGeom>
        </p:spPr>
        <p:txBody>
          <a:bodyPr wrap="square" lIns="0" tIns="0" rIns="0" bIns="0" rtlCol="0" anchor="t">
            <a:spAutoFit/>
          </a:bodyPr>
          <a:lstStyle/>
          <a:p>
            <a:pPr marL="0" lvl="0" indent="0" algn="l">
              <a:lnSpc>
                <a:spcPts val="2824"/>
              </a:lnSpc>
              <a:spcBef>
                <a:spcPct val="0"/>
              </a:spcBef>
            </a:pPr>
            <a:r>
              <a:rPr lang="en-US" sz="2259" u="none" strike="noStrike" dirty="0">
                <a:solidFill>
                  <a:srgbClr val="000000"/>
                </a:solidFill>
                <a:latin typeface="Arimo Bold"/>
              </a:rPr>
              <a:t>Findings :-</a:t>
            </a:r>
          </a:p>
          <a:p>
            <a:pPr marL="0" lvl="0" indent="0" algn="l">
              <a:lnSpc>
                <a:spcPts val="2824"/>
              </a:lnSpc>
              <a:spcBef>
                <a:spcPct val="0"/>
              </a:spcBef>
            </a:pPr>
            <a:r>
              <a:rPr lang="en-US" sz="2259" u="sng" strike="noStrike" dirty="0">
                <a:latin typeface="Arimo"/>
              </a:rPr>
              <a:t>Customers with fiber optic internet service have the highest churn rate</a:t>
            </a:r>
            <a:r>
              <a:rPr lang="en-US" sz="2259" u="none" strike="noStrike" dirty="0">
                <a:solidFill>
                  <a:srgbClr val="000000"/>
                </a:solidFill>
                <a:latin typeface="Arimo"/>
              </a:rPr>
              <a:t>, at 41.9%.</a:t>
            </a:r>
          </a:p>
          <a:p>
            <a:pPr marL="0" lvl="0" indent="0" algn="l">
              <a:lnSpc>
                <a:spcPts val="2824"/>
              </a:lnSpc>
              <a:spcBef>
                <a:spcPct val="0"/>
              </a:spcBef>
            </a:pPr>
            <a:r>
              <a:rPr lang="en-US" sz="2259" u="none" strike="noStrike" dirty="0">
                <a:solidFill>
                  <a:srgbClr val="000000"/>
                </a:solidFill>
                <a:latin typeface="Arimo"/>
              </a:rPr>
              <a:t>DSL (Digital Subscriber Line) customers experience a churn rate of 19%.</a:t>
            </a:r>
          </a:p>
          <a:p>
            <a:pPr marL="0" lvl="0" indent="0" algn="l">
              <a:lnSpc>
                <a:spcPts val="2824"/>
              </a:lnSpc>
              <a:spcBef>
                <a:spcPct val="0"/>
              </a:spcBef>
            </a:pPr>
            <a:r>
              <a:rPr lang="en-US" sz="2259" u="none" strike="noStrike" dirty="0">
                <a:solidFill>
                  <a:srgbClr val="000000"/>
                </a:solidFill>
                <a:latin typeface="Arimo"/>
              </a:rPr>
              <a:t>Customers who do not have internet service face a lower churn rate of 7.4%</a:t>
            </a:r>
          </a:p>
          <a:p>
            <a:pPr marL="0" lvl="0" indent="0" algn="l">
              <a:lnSpc>
                <a:spcPts val="2824"/>
              </a:lnSpc>
              <a:spcBef>
                <a:spcPct val="0"/>
              </a:spcBef>
            </a:pPr>
            <a:endParaRPr lang="en-US" sz="2259" u="none" strike="noStrike" dirty="0">
              <a:solidFill>
                <a:srgbClr val="000000"/>
              </a:solidFill>
              <a:latin typeface="Arimo"/>
            </a:endParaRPr>
          </a:p>
          <a:p>
            <a:pPr marL="0" lvl="0" indent="0" algn="l">
              <a:lnSpc>
                <a:spcPts val="2824"/>
              </a:lnSpc>
              <a:spcBef>
                <a:spcPct val="0"/>
              </a:spcBef>
            </a:pPr>
            <a:endParaRPr lang="en-US" sz="2259" u="none" strike="noStrike" dirty="0">
              <a:solidFill>
                <a:srgbClr val="000000"/>
              </a:solidFill>
              <a:latin typeface="Arimo"/>
            </a:endParaRPr>
          </a:p>
          <a:p>
            <a:pPr marL="0" lvl="0" indent="0" algn="l">
              <a:lnSpc>
                <a:spcPts val="2824"/>
              </a:lnSpc>
              <a:spcBef>
                <a:spcPct val="0"/>
              </a:spcBef>
            </a:pPr>
            <a:endParaRPr lang="en-US" sz="2259" u="none" strike="noStrike" dirty="0">
              <a:solidFill>
                <a:srgbClr val="000000"/>
              </a:solidFill>
              <a:latin typeface="Arimo"/>
            </a:endParaRPr>
          </a:p>
          <a:p>
            <a:pPr marL="0" lvl="0" indent="0" algn="l">
              <a:lnSpc>
                <a:spcPts val="2824"/>
              </a:lnSpc>
              <a:spcBef>
                <a:spcPct val="0"/>
              </a:spcBef>
            </a:pPr>
            <a:endParaRPr lang="en-US" sz="2259" dirty="0">
              <a:solidFill>
                <a:srgbClr val="000000"/>
              </a:solidFill>
              <a:latin typeface="Arimo"/>
            </a:endParaRPr>
          </a:p>
          <a:p>
            <a:pPr marL="0" lvl="0" indent="0" algn="l">
              <a:lnSpc>
                <a:spcPts val="2824"/>
              </a:lnSpc>
              <a:spcBef>
                <a:spcPct val="0"/>
              </a:spcBef>
            </a:pPr>
            <a:r>
              <a:rPr lang="en-US" sz="2259" dirty="0">
                <a:solidFill>
                  <a:srgbClr val="000000"/>
                </a:solidFill>
                <a:latin typeface="Arimo"/>
              </a:rPr>
              <a:t> </a:t>
            </a:r>
          </a:p>
          <a:p>
            <a:pPr marL="0" lvl="0" indent="0" algn="l">
              <a:lnSpc>
                <a:spcPts val="2824"/>
              </a:lnSpc>
              <a:spcBef>
                <a:spcPct val="0"/>
              </a:spcBef>
            </a:pPr>
            <a:r>
              <a:rPr lang="en-US" sz="2259" u="none" strike="noStrike" dirty="0">
                <a:solidFill>
                  <a:srgbClr val="000000"/>
                </a:solidFill>
                <a:latin typeface="Arimo"/>
              </a:rPr>
              <a:t> </a:t>
            </a: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F2057301-DD2E-CD05-0190-2DCB6B4D1BB7}"/>
              </a:ext>
            </a:extLst>
          </p:cNvPr>
          <p:cNvSpPr txBox="1"/>
          <p:nvPr/>
        </p:nvSpPr>
        <p:spPr>
          <a:xfrm>
            <a:off x="17602200" y="9910860"/>
            <a:ext cx="611359" cy="369332"/>
          </a:xfrm>
          <a:prstGeom prst="rect">
            <a:avLst/>
          </a:prstGeom>
          <a:noFill/>
        </p:spPr>
        <p:txBody>
          <a:bodyPr wrap="square" rtlCol="0">
            <a:spAutoFit/>
          </a:bodyPr>
          <a:lstStyle/>
          <a:p>
            <a:r>
              <a:rPr lang="en-US" dirty="0"/>
              <a:t>19</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376" y="0"/>
            <a:ext cx="18301713" cy="10315344"/>
          </a:xfrm>
          <a:custGeom>
            <a:avLst/>
            <a:gdLst/>
            <a:ahLst/>
            <a:cxnLst/>
            <a:rect l="l" t="t" r="r" b="b"/>
            <a:pathLst>
              <a:path w="18301713" h="10315344">
                <a:moveTo>
                  <a:pt x="0" y="0"/>
                </a:moveTo>
                <a:lnTo>
                  <a:pt x="18301713" y="0"/>
                </a:lnTo>
                <a:lnTo>
                  <a:pt x="18301713" y="10315345"/>
                </a:lnTo>
                <a:lnTo>
                  <a:pt x="0" y="10315345"/>
                </a:lnTo>
                <a:lnTo>
                  <a:pt x="0" y="0"/>
                </a:lnTo>
                <a:close/>
              </a:path>
            </a:pathLst>
          </a:custGeom>
          <a:blipFill>
            <a:blip r:embed="rId3"/>
            <a:stretch>
              <a:fillRect/>
            </a:stretch>
          </a:blipFill>
        </p:spPr>
        <p:txBody>
          <a:bodyPr/>
          <a:lstStyle/>
          <a:p>
            <a:endParaRPr lang="en-IN"/>
          </a:p>
        </p:txBody>
      </p:sp>
      <p:sp>
        <p:nvSpPr>
          <p:cNvPr id="3" name="Freeform 3"/>
          <p:cNvSpPr/>
          <p:nvPr/>
        </p:nvSpPr>
        <p:spPr>
          <a:xfrm>
            <a:off x="133436" y="113763"/>
            <a:ext cx="617577" cy="995870"/>
          </a:xfrm>
          <a:custGeom>
            <a:avLst/>
            <a:gdLst/>
            <a:ahLst/>
            <a:cxnLst/>
            <a:rect l="l" t="t" r="r" b="b"/>
            <a:pathLst>
              <a:path w="617577" h="995870">
                <a:moveTo>
                  <a:pt x="0" y="0"/>
                </a:moveTo>
                <a:lnTo>
                  <a:pt x="617576" y="0"/>
                </a:lnTo>
                <a:lnTo>
                  <a:pt x="617576" y="995869"/>
                </a:lnTo>
                <a:lnTo>
                  <a:pt x="0" y="995869"/>
                </a:lnTo>
                <a:lnTo>
                  <a:pt x="0" y="0"/>
                </a:lnTo>
                <a:close/>
              </a:path>
            </a:pathLst>
          </a:custGeom>
          <a:blipFill>
            <a:blip r:embed="rId4"/>
            <a:stretch>
              <a:fillRect r="-2"/>
            </a:stretch>
          </a:blipFill>
        </p:spPr>
        <p:txBody>
          <a:bodyPr/>
          <a:lstStyle/>
          <a:p>
            <a:endParaRPr lang="en-IN"/>
          </a:p>
        </p:txBody>
      </p:sp>
      <p:sp>
        <p:nvSpPr>
          <p:cNvPr id="4" name="Freeform 4"/>
          <p:cNvSpPr/>
          <p:nvPr/>
        </p:nvSpPr>
        <p:spPr>
          <a:xfrm>
            <a:off x="16065328" y="113763"/>
            <a:ext cx="2089236" cy="995870"/>
          </a:xfrm>
          <a:custGeom>
            <a:avLst/>
            <a:gdLst/>
            <a:ahLst/>
            <a:cxnLst/>
            <a:rect l="l" t="t" r="r" b="b"/>
            <a:pathLst>
              <a:path w="2089236" h="995870">
                <a:moveTo>
                  <a:pt x="0" y="0"/>
                </a:moveTo>
                <a:lnTo>
                  <a:pt x="2089236" y="0"/>
                </a:lnTo>
                <a:lnTo>
                  <a:pt x="2089236" y="995869"/>
                </a:lnTo>
                <a:lnTo>
                  <a:pt x="0" y="995869"/>
                </a:lnTo>
                <a:lnTo>
                  <a:pt x="0" y="0"/>
                </a:lnTo>
                <a:close/>
              </a:path>
            </a:pathLst>
          </a:custGeom>
          <a:blipFill>
            <a:blip r:embed="rId5"/>
            <a:stretch>
              <a:fillRect/>
            </a:stretch>
          </a:blipFill>
        </p:spPr>
        <p:txBody>
          <a:bodyPr/>
          <a:lstStyle/>
          <a:p>
            <a:endParaRPr lang="en-IN"/>
          </a:p>
        </p:txBody>
      </p:sp>
      <p:sp>
        <p:nvSpPr>
          <p:cNvPr id="5" name="Freeform 5"/>
          <p:cNvSpPr/>
          <p:nvPr/>
        </p:nvSpPr>
        <p:spPr>
          <a:xfrm>
            <a:off x="15021357" y="1426636"/>
            <a:ext cx="3133207" cy="1895590"/>
          </a:xfrm>
          <a:custGeom>
            <a:avLst/>
            <a:gdLst/>
            <a:ahLst/>
            <a:cxnLst/>
            <a:rect l="l" t="t" r="r" b="b"/>
            <a:pathLst>
              <a:path w="3133207" h="1895590">
                <a:moveTo>
                  <a:pt x="0" y="0"/>
                </a:moveTo>
                <a:lnTo>
                  <a:pt x="3133207" y="0"/>
                </a:lnTo>
                <a:lnTo>
                  <a:pt x="3133207" y="1895590"/>
                </a:lnTo>
                <a:lnTo>
                  <a:pt x="0" y="1895590"/>
                </a:lnTo>
                <a:lnTo>
                  <a:pt x="0" y="0"/>
                </a:lnTo>
                <a:close/>
              </a:path>
            </a:pathLst>
          </a:custGeom>
          <a:blipFill>
            <a:blip r:embed="rId6"/>
            <a:stretch>
              <a:fillRect/>
            </a:stretch>
          </a:blipFill>
        </p:spPr>
        <p:txBody>
          <a:bodyPr/>
          <a:lstStyle/>
          <a:p>
            <a:endParaRPr lang="en-IN"/>
          </a:p>
        </p:txBody>
      </p:sp>
      <p:sp>
        <p:nvSpPr>
          <p:cNvPr id="6" name="Freeform 6"/>
          <p:cNvSpPr/>
          <p:nvPr/>
        </p:nvSpPr>
        <p:spPr>
          <a:xfrm>
            <a:off x="13237143" y="0"/>
            <a:ext cx="1440671" cy="1745306"/>
          </a:xfrm>
          <a:custGeom>
            <a:avLst/>
            <a:gdLst/>
            <a:ahLst/>
            <a:cxnLst/>
            <a:rect l="l" t="t" r="r" b="b"/>
            <a:pathLst>
              <a:path w="1440671" h="1745306">
                <a:moveTo>
                  <a:pt x="0" y="0"/>
                </a:moveTo>
                <a:lnTo>
                  <a:pt x="1440671" y="0"/>
                </a:lnTo>
                <a:lnTo>
                  <a:pt x="1440671" y="1745306"/>
                </a:lnTo>
                <a:lnTo>
                  <a:pt x="0" y="17453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133436" y="7976085"/>
            <a:ext cx="2134567" cy="2134567"/>
          </a:xfrm>
          <a:custGeom>
            <a:avLst/>
            <a:gdLst/>
            <a:ahLst/>
            <a:cxnLst/>
            <a:rect l="l" t="t" r="r" b="b"/>
            <a:pathLst>
              <a:path w="2134567" h="2134567">
                <a:moveTo>
                  <a:pt x="0" y="0"/>
                </a:moveTo>
                <a:lnTo>
                  <a:pt x="2134566" y="0"/>
                </a:lnTo>
                <a:lnTo>
                  <a:pt x="2134566" y="2134567"/>
                </a:lnTo>
                <a:lnTo>
                  <a:pt x="0" y="2134567"/>
                </a:lnTo>
                <a:lnTo>
                  <a:pt x="0" y="0"/>
                </a:lnTo>
                <a:close/>
              </a:path>
            </a:pathLst>
          </a:custGeom>
          <a:blipFill>
            <a:blip r:embed="rId9"/>
            <a:stretch>
              <a:fillRect/>
            </a:stretch>
          </a:blipFill>
        </p:spPr>
        <p:txBody>
          <a:bodyPr/>
          <a:lstStyle/>
          <a:p>
            <a:endParaRPr lang="en-IN"/>
          </a:p>
        </p:txBody>
      </p:sp>
      <p:sp>
        <p:nvSpPr>
          <p:cNvPr id="8" name="Freeform 8"/>
          <p:cNvSpPr/>
          <p:nvPr/>
        </p:nvSpPr>
        <p:spPr>
          <a:xfrm>
            <a:off x="2860900" y="7976085"/>
            <a:ext cx="2089207" cy="2134567"/>
          </a:xfrm>
          <a:custGeom>
            <a:avLst/>
            <a:gdLst/>
            <a:ahLst/>
            <a:cxnLst/>
            <a:rect l="l" t="t" r="r" b="b"/>
            <a:pathLst>
              <a:path w="2089207" h="2134567">
                <a:moveTo>
                  <a:pt x="0" y="0"/>
                </a:moveTo>
                <a:lnTo>
                  <a:pt x="2089208" y="0"/>
                </a:lnTo>
                <a:lnTo>
                  <a:pt x="2089208" y="2134567"/>
                </a:lnTo>
                <a:lnTo>
                  <a:pt x="0" y="2134567"/>
                </a:lnTo>
                <a:lnTo>
                  <a:pt x="0" y="0"/>
                </a:lnTo>
                <a:close/>
              </a:path>
            </a:pathLst>
          </a:custGeom>
          <a:blipFill>
            <a:blip r:embed="rId10"/>
            <a:stretch>
              <a:fillRect/>
            </a:stretch>
          </a:blipFill>
        </p:spPr>
        <p:txBody>
          <a:bodyPr/>
          <a:lstStyle/>
          <a:p>
            <a:endParaRPr lang="en-IN"/>
          </a:p>
        </p:txBody>
      </p:sp>
      <p:sp>
        <p:nvSpPr>
          <p:cNvPr id="9" name="Freeform 9"/>
          <p:cNvSpPr/>
          <p:nvPr/>
        </p:nvSpPr>
        <p:spPr>
          <a:xfrm>
            <a:off x="5514570" y="7827185"/>
            <a:ext cx="2150569" cy="2477852"/>
          </a:xfrm>
          <a:custGeom>
            <a:avLst/>
            <a:gdLst/>
            <a:ahLst/>
            <a:cxnLst/>
            <a:rect l="l" t="t" r="r" b="b"/>
            <a:pathLst>
              <a:path w="2150569" h="2477852">
                <a:moveTo>
                  <a:pt x="0" y="0"/>
                </a:moveTo>
                <a:lnTo>
                  <a:pt x="2150570" y="0"/>
                </a:lnTo>
                <a:lnTo>
                  <a:pt x="2150570" y="2477853"/>
                </a:lnTo>
                <a:lnTo>
                  <a:pt x="0" y="2477853"/>
                </a:lnTo>
                <a:lnTo>
                  <a:pt x="0" y="0"/>
                </a:lnTo>
                <a:close/>
              </a:path>
            </a:pathLst>
          </a:custGeom>
          <a:blipFill>
            <a:blip r:embed="rId11"/>
            <a:stretch>
              <a:fillRect/>
            </a:stretch>
          </a:blipFill>
        </p:spPr>
        <p:txBody>
          <a:bodyPr/>
          <a:lstStyle/>
          <a:p>
            <a:endParaRPr lang="en-IN"/>
          </a:p>
        </p:txBody>
      </p:sp>
      <p:sp>
        <p:nvSpPr>
          <p:cNvPr id="10" name="TextBox 10"/>
          <p:cNvSpPr txBox="1"/>
          <p:nvPr/>
        </p:nvSpPr>
        <p:spPr>
          <a:xfrm>
            <a:off x="341194" y="5274595"/>
            <a:ext cx="12079406" cy="743793"/>
          </a:xfrm>
          <a:prstGeom prst="rect">
            <a:avLst/>
          </a:prstGeom>
        </p:spPr>
        <p:txBody>
          <a:bodyPr wrap="square" lIns="0" tIns="0" rIns="0" bIns="0" rtlCol="0" anchor="t">
            <a:spAutoFit/>
          </a:bodyPr>
          <a:lstStyle/>
          <a:p>
            <a:pPr algn="l">
              <a:lnSpc>
                <a:spcPts val="5775"/>
              </a:lnSpc>
            </a:pPr>
            <a:r>
              <a:rPr lang="en-US" sz="6000" b="1" dirty="0">
                <a:solidFill>
                  <a:srgbClr val="002060"/>
                </a:solidFill>
                <a:latin typeface="Stencil Std" panose="00000800000000000000" pitchFamily="50" charset="0"/>
              </a:rPr>
              <a:t>Telco Customer Churn</a:t>
            </a:r>
          </a:p>
        </p:txBody>
      </p:sp>
      <p:sp>
        <p:nvSpPr>
          <p:cNvPr id="11" name="TextBox 11"/>
          <p:cNvSpPr txBox="1"/>
          <p:nvPr/>
        </p:nvSpPr>
        <p:spPr>
          <a:xfrm>
            <a:off x="2876419" y="6128330"/>
            <a:ext cx="7426870" cy="636136"/>
          </a:xfrm>
          <a:prstGeom prst="rect">
            <a:avLst/>
          </a:prstGeom>
        </p:spPr>
        <p:txBody>
          <a:bodyPr lIns="0" tIns="0" rIns="0" bIns="0" rtlCol="0" anchor="t">
            <a:spAutoFit/>
          </a:bodyPr>
          <a:lstStyle/>
          <a:p>
            <a:pPr algn="l">
              <a:lnSpc>
                <a:spcPts val="5400"/>
              </a:lnSpc>
            </a:pPr>
            <a:r>
              <a:rPr lang="en-US" sz="3600" dirty="0">
                <a:solidFill>
                  <a:srgbClr val="FFFFFF"/>
                </a:solidFill>
                <a:latin typeface="Arimo Bold"/>
              </a:rPr>
              <a:t>IPBA_B17: Group_F</a:t>
            </a:r>
          </a:p>
        </p:txBody>
      </p:sp>
      <p:sp>
        <p:nvSpPr>
          <p:cNvPr id="12" name="TextBox 12"/>
          <p:cNvSpPr txBox="1"/>
          <p:nvPr/>
        </p:nvSpPr>
        <p:spPr>
          <a:xfrm>
            <a:off x="1135727" y="329917"/>
            <a:ext cx="8640143" cy="493014"/>
          </a:xfrm>
          <a:prstGeom prst="rect">
            <a:avLst/>
          </a:prstGeom>
        </p:spPr>
        <p:txBody>
          <a:bodyPr lIns="0" tIns="0" rIns="0" bIns="0" rtlCol="0" anchor="t">
            <a:spAutoFit/>
          </a:bodyPr>
          <a:lstStyle/>
          <a:p>
            <a:pPr algn="l">
              <a:lnSpc>
                <a:spcPts val="3888"/>
              </a:lnSpc>
            </a:pPr>
            <a:r>
              <a:rPr lang="en-US" sz="3600" spc="33" dirty="0">
                <a:solidFill>
                  <a:srgbClr val="FFFFFF"/>
                </a:solidFill>
                <a:latin typeface="TT Rounds Condensed Bold Italics"/>
              </a:rPr>
              <a:t>Integrated Program in Business Analytics</a:t>
            </a:r>
          </a:p>
        </p:txBody>
      </p:sp>
      <p:sp>
        <p:nvSpPr>
          <p:cNvPr id="14" name="TextBox 14"/>
          <p:cNvSpPr txBox="1"/>
          <p:nvPr/>
        </p:nvSpPr>
        <p:spPr>
          <a:xfrm>
            <a:off x="304800" y="6874408"/>
            <a:ext cx="7360339" cy="602729"/>
          </a:xfrm>
          <a:prstGeom prst="rect">
            <a:avLst/>
          </a:prstGeom>
        </p:spPr>
        <p:txBody>
          <a:bodyPr wrap="square" lIns="0" tIns="0" rIns="0" bIns="0" rtlCol="0" anchor="t">
            <a:spAutoFit/>
          </a:bodyPr>
          <a:lstStyle/>
          <a:p>
            <a:pPr algn="l">
              <a:lnSpc>
                <a:spcPts val="4746"/>
              </a:lnSpc>
            </a:pPr>
            <a:r>
              <a:rPr lang="en-US" sz="4394" spc="41" dirty="0">
                <a:solidFill>
                  <a:srgbClr val="002060"/>
                </a:solidFill>
                <a:latin typeface="TT Rounds Condensed Bold"/>
              </a:rPr>
              <a:t>Mentor : Mr. Ashish Mishra</a:t>
            </a:r>
          </a:p>
        </p:txBody>
      </p:sp>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9283" y="1801366"/>
            <a:ext cx="3223233" cy="26310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9329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528801" y="2598436"/>
            <a:ext cx="6549455" cy="6056003"/>
          </a:xfrm>
          <a:custGeom>
            <a:avLst/>
            <a:gdLst/>
            <a:ahLst/>
            <a:cxnLst/>
            <a:rect l="l" t="t" r="r" b="b"/>
            <a:pathLst>
              <a:path w="6549455" h="6056003">
                <a:moveTo>
                  <a:pt x="0" y="0"/>
                </a:moveTo>
                <a:lnTo>
                  <a:pt x="6549456" y="0"/>
                </a:lnTo>
                <a:lnTo>
                  <a:pt x="6549456" y="6056003"/>
                </a:lnTo>
                <a:lnTo>
                  <a:pt x="0" y="6056003"/>
                </a:lnTo>
                <a:lnTo>
                  <a:pt x="0" y="0"/>
                </a:lnTo>
                <a:close/>
              </a:path>
            </a:pathLst>
          </a:custGeom>
          <a:blipFill>
            <a:blip r:embed="rId6"/>
            <a:stretch>
              <a:fillRect/>
            </a:stretch>
          </a:blipFill>
        </p:spPr>
        <p:txBody>
          <a:bodyPr/>
          <a:lstStyle/>
          <a:p>
            <a:endParaRPr lang="en-IN"/>
          </a:p>
        </p:txBody>
      </p:sp>
      <p:sp>
        <p:nvSpPr>
          <p:cNvPr id="12" name="Freeform 12"/>
          <p:cNvSpPr/>
          <p:nvPr/>
        </p:nvSpPr>
        <p:spPr>
          <a:xfrm>
            <a:off x="6621493" y="3230606"/>
            <a:ext cx="1325824" cy="1165118"/>
          </a:xfrm>
          <a:custGeom>
            <a:avLst/>
            <a:gdLst/>
            <a:ahLst/>
            <a:cxnLst/>
            <a:rect l="l" t="t" r="r" b="b"/>
            <a:pathLst>
              <a:path w="1325824" h="1165118">
                <a:moveTo>
                  <a:pt x="0" y="0"/>
                </a:moveTo>
                <a:lnTo>
                  <a:pt x="1325824" y="0"/>
                </a:lnTo>
                <a:lnTo>
                  <a:pt x="1325824" y="1165118"/>
                </a:lnTo>
                <a:lnTo>
                  <a:pt x="0" y="1165118"/>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758750" y="298333"/>
            <a:ext cx="9954524" cy="1204999"/>
          </a:xfrm>
          <a:prstGeom prst="rect">
            <a:avLst/>
          </a:prstGeom>
        </p:spPr>
        <p:txBody>
          <a:bodyPr lIns="0" tIns="0" rIns="0" bIns="0" rtlCol="0" anchor="t">
            <a:spAutoFit/>
          </a:bodyPr>
          <a:lstStyle/>
          <a:p>
            <a:pPr>
              <a:lnSpc>
                <a:spcPts val="4716"/>
              </a:lnSpc>
            </a:pPr>
            <a:r>
              <a:rPr lang="en-US" sz="3600" spc="-60" dirty="0">
                <a:solidFill>
                  <a:srgbClr val="000000"/>
                </a:solidFill>
                <a:latin typeface="Arimo Bold"/>
              </a:rPr>
              <a:t>Exploratory Data Analysis (EDA) - Univariate</a:t>
            </a:r>
          </a:p>
          <a:p>
            <a:pPr algn="l">
              <a:lnSpc>
                <a:spcPts val="4719"/>
              </a:lnSpc>
            </a:pPr>
            <a:endParaRPr lang="en-US" sz="3600" spc="-60" dirty="0">
              <a:solidFill>
                <a:srgbClr val="000000"/>
              </a:solidFill>
              <a:latin typeface="Arimo Bold"/>
            </a:endParaRPr>
          </a:p>
        </p:txBody>
      </p:sp>
      <p:sp>
        <p:nvSpPr>
          <p:cNvPr id="15" name="TextBox 15"/>
          <p:cNvSpPr txBox="1"/>
          <p:nvPr/>
        </p:nvSpPr>
        <p:spPr>
          <a:xfrm>
            <a:off x="4956779" y="1832746"/>
            <a:ext cx="10185384" cy="502445"/>
          </a:xfrm>
          <a:prstGeom prst="rect">
            <a:avLst/>
          </a:prstGeom>
        </p:spPr>
        <p:txBody>
          <a:bodyPr lIns="0" tIns="0" rIns="0" bIns="0" rtlCol="0" anchor="t">
            <a:spAutoFit/>
          </a:bodyPr>
          <a:lstStyle/>
          <a:p>
            <a:pPr marL="0" lvl="0" indent="0" algn="l">
              <a:lnSpc>
                <a:spcPts val="4219"/>
              </a:lnSpc>
              <a:spcBef>
                <a:spcPct val="0"/>
              </a:spcBef>
            </a:pPr>
            <a:r>
              <a:rPr lang="en-US" sz="3200" u="none" strike="noStrike" spc="-54" dirty="0">
                <a:solidFill>
                  <a:srgbClr val="000000"/>
                </a:solidFill>
                <a:latin typeface="Arimo Bold"/>
              </a:rPr>
              <a:t>Customer Service Type-  Phoneservices</a:t>
            </a:r>
          </a:p>
        </p:txBody>
      </p:sp>
      <p:sp>
        <p:nvSpPr>
          <p:cNvPr id="16" name="TextBox 16"/>
          <p:cNvSpPr txBox="1"/>
          <p:nvPr/>
        </p:nvSpPr>
        <p:spPr>
          <a:xfrm>
            <a:off x="8229600" y="6585201"/>
            <a:ext cx="9510104" cy="2154436"/>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 </a:t>
            </a:r>
          </a:p>
          <a:p>
            <a:pPr>
              <a:lnSpc>
                <a:spcPts val="2822"/>
              </a:lnSpc>
            </a:pPr>
            <a:r>
              <a:rPr lang="en-US" sz="2322" dirty="0">
                <a:solidFill>
                  <a:srgbClr val="000000"/>
                </a:solidFill>
                <a:latin typeface="Arimo"/>
              </a:rPr>
              <a:t>The presence or absence of Phone Service alone may not be a strong predictor of customer churn, but it is a noteworthy predictor of customer churn.</a:t>
            </a:r>
          </a:p>
          <a:p>
            <a:pPr>
              <a:lnSpc>
                <a:spcPts val="2822"/>
              </a:lnSpc>
            </a:pPr>
            <a:endParaRPr lang="en-US" sz="2259" dirty="0">
              <a:solidFill>
                <a:srgbClr val="000000"/>
              </a:solidFill>
              <a:latin typeface="Arimo"/>
            </a:endParaRPr>
          </a:p>
          <a:p>
            <a:pPr>
              <a:lnSpc>
                <a:spcPts val="2824"/>
              </a:lnSpc>
            </a:pPr>
            <a:endParaRPr lang="en-US" sz="2322" dirty="0">
              <a:solidFill>
                <a:srgbClr val="000000"/>
              </a:solidFill>
              <a:latin typeface="Arimo"/>
            </a:endParaRPr>
          </a:p>
        </p:txBody>
      </p:sp>
      <p:sp>
        <p:nvSpPr>
          <p:cNvPr id="17" name="TextBox 17"/>
          <p:cNvSpPr txBox="1"/>
          <p:nvPr/>
        </p:nvSpPr>
        <p:spPr>
          <a:xfrm>
            <a:off x="8213569" y="2924719"/>
            <a:ext cx="9974340" cy="4437561"/>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Findings :- </a:t>
            </a:r>
          </a:p>
          <a:p>
            <a:pPr marL="501410" lvl="1" indent="-250705" algn="l">
              <a:lnSpc>
                <a:spcPts val="2900"/>
              </a:lnSpc>
              <a:spcBef>
                <a:spcPct val="0"/>
              </a:spcBef>
              <a:buFont typeface="Arial"/>
              <a:buChar char="•"/>
            </a:pPr>
            <a:r>
              <a:rPr lang="en-US" sz="2322" u="none" strike="noStrike" dirty="0">
                <a:solidFill>
                  <a:srgbClr val="000000"/>
                </a:solidFill>
                <a:latin typeface="Arimo"/>
              </a:rPr>
              <a:t>The churn rate for customers with phone services is 26.7% as well as The churn rate for customers without phone services is 25%.</a:t>
            </a:r>
          </a:p>
          <a:p>
            <a:pPr marL="501410" lvl="1" indent="-250705" algn="l">
              <a:lnSpc>
                <a:spcPts val="2900"/>
              </a:lnSpc>
              <a:spcBef>
                <a:spcPct val="0"/>
              </a:spcBef>
              <a:buFont typeface="Arial"/>
              <a:buChar char="•"/>
            </a:pPr>
            <a:r>
              <a:rPr lang="en-US" sz="2322" u="sng" strike="noStrike" dirty="0">
                <a:latin typeface="Arimo"/>
              </a:rPr>
              <a:t>Customers without phone service exhibit a substantially lower churn rate.</a:t>
            </a:r>
          </a:p>
          <a:p>
            <a:pPr marL="0" lvl="0" indent="0" algn="l">
              <a:lnSpc>
                <a:spcPts val="2900"/>
              </a:lnSpc>
              <a:spcBef>
                <a:spcPct val="0"/>
              </a:spcBef>
            </a:pPr>
            <a:endParaRPr lang="en-US" sz="2322" u="none" strike="noStrike" dirty="0">
              <a:solidFill>
                <a:srgbClr val="000000"/>
              </a:solidFill>
              <a:latin typeface="Arimo"/>
            </a:endParaRPr>
          </a:p>
          <a:p>
            <a:pPr marL="0" lvl="0" indent="0" algn="l">
              <a:lnSpc>
                <a:spcPts val="2900"/>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00C6B29F-8D3C-8BD0-3CF3-A60964ECCFA1}"/>
              </a:ext>
            </a:extLst>
          </p:cNvPr>
          <p:cNvSpPr txBox="1"/>
          <p:nvPr/>
        </p:nvSpPr>
        <p:spPr>
          <a:xfrm>
            <a:off x="17602200" y="9910860"/>
            <a:ext cx="585709" cy="369332"/>
          </a:xfrm>
          <a:prstGeom prst="rect">
            <a:avLst/>
          </a:prstGeom>
          <a:noFill/>
        </p:spPr>
        <p:txBody>
          <a:bodyPr wrap="square" rtlCol="0">
            <a:spAutoFit/>
          </a:bodyPr>
          <a:lstStyle/>
          <a:p>
            <a:r>
              <a:rPr lang="en-US" dirty="0"/>
              <a:t>20</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46579" y="12965"/>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dirty="0"/>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722552" y="3124875"/>
            <a:ext cx="6232899" cy="5523251"/>
          </a:xfrm>
          <a:custGeom>
            <a:avLst/>
            <a:gdLst/>
            <a:ahLst/>
            <a:cxnLst/>
            <a:rect l="l" t="t" r="r" b="b"/>
            <a:pathLst>
              <a:path w="6232899" h="5523251">
                <a:moveTo>
                  <a:pt x="0" y="0"/>
                </a:moveTo>
                <a:lnTo>
                  <a:pt x="6232898" y="0"/>
                </a:lnTo>
                <a:lnTo>
                  <a:pt x="6232898" y="5523251"/>
                </a:lnTo>
                <a:lnTo>
                  <a:pt x="0" y="5523251"/>
                </a:lnTo>
                <a:lnTo>
                  <a:pt x="0" y="0"/>
                </a:lnTo>
                <a:close/>
              </a:path>
            </a:pathLst>
          </a:custGeom>
          <a:blipFill>
            <a:blip r:embed="rId6"/>
            <a:stretch>
              <a:fillRect r="-849"/>
            </a:stretch>
          </a:blipFill>
        </p:spPr>
        <p:txBody>
          <a:bodyPr/>
          <a:lstStyle/>
          <a:p>
            <a:endParaRPr lang="en-IN"/>
          </a:p>
        </p:txBody>
      </p:sp>
      <p:sp>
        <p:nvSpPr>
          <p:cNvPr id="12" name="Freeform 12"/>
          <p:cNvSpPr/>
          <p:nvPr/>
        </p:nvSpPr>
        <p:spPr>
          <a:xfrm>
            <a:off x="4993650" y="3824770"/>
            <a:ext cx="1660536" cy="1034992"/>
          </a:xfrm>
          <a:custGeom>
            <a:avLst/>
            <a:gdLst/>
            <a:ahLst/>
            <a:cxnLst/>
            <a:rect l="l" t="t" r="r" b="b"/>
            <a:pathLst>
              <a:path w="1660536" h="1034992">
                <a:moveTo>
                  <a:pt x="0" y="0"/>
                </a:moveTo>
                <a:lnTo>
                  <a:pt x="1660536" y="0"/>
                </a:lnTo>
                <a:lnTo>
                  <a:pt x="1660536" y="1034992"/>
                </a:lnTo>
                <a:lnTo>
                  <a:pt x="0" y="1034992"/>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419600" y="243182"/>
            <a:ext cx="9954524" cy="1148199"/>
          </a:xfrm>
          <a:prstGeom prst="rect">
            <a:avLst/>
          </a:prstGeom>
        </p:spPr>
        <p:txBody>
          <a:bodyPr lIns="0" tIns="0" rIns="0" bIns="0" rtlCol="0" anchor="t">
            <a:spAutoFit/>
          </a:bodyPr>
          <a:lstStyle/>
          <a:p>
            <a:pPr>
              <a:lnSpc>
                <a:spcPts val="4716"/>
              </a:lnSpc>
            </a:pPr>
            <a:r>
              <a:rPr lang="en-US" sz="3600" spc="-60" dirty="0">
                <a:solidFill>
                  <a:srgbClr val="000000"/>
                </a:solidFill>
                <a:latin typeface="Arimo Bold"/>
              </a:rPr>
              <a:t>Exploratory Data Analysis (EDA) - Univariate</a:t>
            </a:r>
          </a:p>
          <a:p>
            <a:pPr algn="l">
              <a:lnSpc>
                <a:spcPts val="4719"/>
              </a:lnSpc>
            </a:pPr>
            <a:endParaRPr lang="en-US" sz="3200" spc="-60" dirty="0">
              <a:solidFill>
                <a:srgbClr val="000000"/>
              </a:solidFill>
              <a:latin typeface="Arimo Bold"/>
            </a:endParaRPr>
          </a:p>
        </p:txBody>
      </p:sp>
      <p:sp>
        <p:nvSpPr>
          <p:cNvPr id="15" name="TextBox 15"/>
          <p:cNvSpPr txBox="1"/>
          <p:nvPr/>
        </p:nvSpPr>
        <p:spPr>
          <a:xfrm>
            <a:off x="4507684" y="1362030"/>
            <a:ext cx="8069618" cy="497380"/>
          </a:xfrm>
          <a:prstGeom prst="rect">
            <a:avLst/>
          </a:prstGeom>
        </p:spPr>
        <p:txBody>
          <a:bodyPr lIns="0" tIns="0" rIns="0" bIns="0" rtlCol="0" anchor="t">
            <a:spAutoFit/>
          </a:bodyPr>
          <a:lstStyle/>
          <a:p>
            <a:pPr marL="0" lvl="0" indent="0" algn="l">
              <a:lnSpc>
                <a:spcPts val="4219"/>
              </a:lnSpc>
              <a:spcBef>
                <a:spcPct val="0"/>
              </a:spcBef>
            </a:pPr>
            <a:r>
              <a:rPr lang="en-US" sz="3200" spc="-54" dirty="0">
                <a:solidFill>
                  <a:srgbClr val="000000"/>
                </a:solidFill>
                <a:latin typeface="Arimo Bold"/>
              </a:rPr>
              <a:t>Customer Service Type-  Onlinesecurity </a:t>
            </a:r>
          </a:p>
        </p:txBody>
      </p:sp>
      <p:sp>
        <p:nvSpPr>
          <p:cNvPr id="16" name="TextBox 16"/>
          <p:cNvSpPr txBox="1"/>
          <p:nvPr/>
        </p:nvSpPr>
        <p:spPr>
          <a:xfrm>
            <a:off x="7673896" y="7213601"/>
            <a:ext cx="9510104" cy="1776500"/>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 Most of these customers which don’t have Onlinesecurity service fall under the Monthly contract  type  which is flexible of exit as well as not dependent .</a:t>
            </a:r>
          </a:p>
          <a:p>
            <a:pPr>
              <a:lnSpc>
                <a:spcPts val="2822"/>
              </a:lnSpc>
            </a:pPr>
            <a:endParaRPr lang="en-US" sz="2259" dirty="0">
              <a:solidFill>
                <a:srgbClr val="000000"/>
              </a:solidFill>
              <a:latin typeface="Arimo"/>
            </a:endParaRPr>
          </a:p>
          <a:p>
            <a:pPr>
              <a:lnSpc>
                <a:spcPts val="2824"/>
              </a:lnSpc>
            </a:pPr>
            <a:endParaRPr lang="en-US" sz="2259" dirty="0">
              <a:solidFill>
                <a:srgbClr val="000000"/>
              </a:solidFill>
              <a:latin typeface="Arimo"/>
            </a:endParaRPr>
          </a:p>
        </p:txBody>
      </p:sp>
      <p:sp>
        <p:nvSpPr>
          <p:cNvPr id="17" name="TextBox 17"/>
          <p:cNvSpPr txBox="1"/>
          <p:nvPr/>
        </p:nvSpPr>
        <p:spPr>
          <a:xfrm>
            <a:off x="7613378" y="4644934"/>
            <a:ext cx="9524043" cy="3347070"/>
          </a:xfrm>
          <a:prstGeom prst="rect">
            <a:avLst/>
          </a:prstGeom>
        </p:spPr>
        <p:txBody>
          <a:bodyPr wrap="square"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 :- </a:t>
            </a:r>
          </a:p>
          <a:p>
            <a:pPr marL="0" lvl="0" indent="0" algn="l">
              <a:lnSpc>
                <a:spcPts val="2900"/>
              </a:lnSpc>
              <a:spcBef>
                <a:spcPct val="0"/>
              </a:spcBef>
            </a:pPr>
            <a:r>
              <a:rPr lang="en-US" sz="2322" u="sng" strike="noStrike" dirty="0">
                <a:latin typeface="Arimo"/>
              </a:rPr>
              <a:t>Customers with No online security have the highest churn rate</a:t>
            </a:r>
            <a:r>
              <a:rPr lang="en-US" sz="2322" u="none" strike="noStrike" dirty="0">
                <a:latin typeface="Arimo"/>
              </a:rPr>
              <a:t>, </a:t>
            </a:r>
            <a:r>
              <a:rPr lang="en-US" sz="2322" u="none" strike="noStrike" dirty="0">
                <a:solidFill>
                  <a:srgbClr val="000000"/>
                </a:solidFill>
                <a:latin typeface="Arimo"/>
              </a:rPr>
              <a:t>at 42%.</a:t>
            </a:r>
          </a:p>
          <a:p>
            <a:pPr marL="0" lvl="0" indent="0" algn="l">
              <a:lnSpc>
                <a:spcPts val="2900"/>
              </a:lnSpc>
              <a:spcBef>
                <a:spcPct val="0"/>
              </a:spcBef>
            </a:pPr>
            <a:r>
              <a:rPr lang="en-US" sz="2322" u="none" strike="noStrike" dirty="0">
                <a:solidFill>
                  <a:srgbClr val="000000"/>
                </a:solidFill>
                <a:latin typeface="Arimo"/>
              </a:rPr>
              <a:t>The absence of Online security services associated with high churn rate</a:t>
            </a:r>
          </a:p>
          <a:p>
            <a:pPr marL="0" lvl="0" indent="0" algn="l">
              <a:lnSpc>
                <a:spcPts val="2900"/>
              </a:lnSpc>
              <a:spcBef>
                <a:spcPct val="0"/>
              </a:spcBef>
            </a:pPr>
            <a:r>
              <a:rPr lang="en-US" sz="2322" u="none" strike="noStrike" dirty="0">
                <a:solidFill>
                  <a:srgbClr val="000000"/>
                </a:solidFill>
                <a:latin typeface="Arimo"/>
              </a:rPr>
              <a:t> </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r>
              <a:rPr lang="en-US" sz="2322" u="none" strike="noStrike" dirty="0">
                <a:solidFill>
                  <a:srgbClr val="000000"/>
                </a:solidFill>
                <a:latin typeface="Arimo"/>
              </a:rPr>
              <a:t> </a:t>
            </a:r>
          </a:p>
        </p:txBody>
      </p:sp>
      <p:sp>
        <p:nvSpPr>
          <p:cNvPr id="18" name="TextBox 18"/>
          <p:cNvSpPr txBox="1"/>
          <p:nvPr/>
        </p:nvSpPr>
        <p:spPr>
          <a:xfrm>
            <a:off x="7503779" y="2907954"/>
            <a:ext cx="10061669" cy="1090491"/>
          </a:xfrm>
          <a:prstGeom prst="rect">
            <a:avLst/>
          </a:prstGeom>
        </p:spPr>
        <p:txBody>
          <a:bodyPr wrap="square" lIns="0" tIns="0" rIns="0" bIns="0" rtlCol="0" anchor="t">
            <a:spAutoFit/>
          </a:bodyPr>
          <a:lstStyle/>
          <a:p>
            <a:pPr marL="0" lvl="0" indent="0" algn="l">
              <a:lnSpc>
                <a:spcPts val="2902"/>
              </a:lnSpc>
              <a:spcBef>
                <a:spcPct val="0"/>
              </a:spcBef>
            </a:pPr>
            <a:r>
              <a:rPr lang="en-US" sz="2322" u="none" strike="noStrike" dirty="0">
                <a:solidFill>
                  <a:srgbClr val="000000"/>
                </a:solidFill>
                <a:latin typeface="Arimo"/>
              </a:rPr>
              <a:t>Online security services typically include features like antivirus protection, firewall, and secure browsing aim to safeguard customers’ data, privacy, and online activities</a:t>
            </a: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TextBox 19">
            <a:extLst>
              <a:ext uri="{FF2B5EF4-FFF2-40B4-BE49-F238E27FC236}">
                <a16:creationId xmlns:a16="http://schemas.microsoft.com/office/drawing/2014/main" id="{9F2F8D8A-55F2-727E-33C8-EE95AA3BEF37}"/>
              </a:ext>
            </a:extLst>
          </p:cNvPr>
          <p:cNvSpPr txBox="1"/>
          <p:nvPr/>
        </p:nvSpPr>
        <p:spPr>
          <a:xfrm>
            <a:off x="17565448" y="9910860"/>
            <a:ext cx="675973" cy="369332"/>
          </a:xfrm>
          <a:prstGeom prst="rect">
            <a:avLst/>
          </a:prstGeom>
          <a:noFill/>
        </p:spPr>
        <p:txBody>
          <a:bodyPr wrap="square" rtlCol="0">
            <a:spAutoFit/>
          </a:bodyPr>
          <a:lstStyle/>
          <a:p>
            <a:r>
              <a:rPr lang="en-US" dirty="0"/>
              <a:t>21</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0"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dirty="0"/>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581068" y="2962307"/>
            <a:ext cx="7294425" cy="5947371"/>
          </a:xfrm>
          <a:custGeom>
            <a:avLst/>
            <a:gdLst/>
            <a:ahLst/>
            <a:cxnLst/>
            <a:rect l="l" t="t" r="r" b="b"/>
            <a:pathLst>
              <a:path w="7294425" h="5947371">
                <a:moveTo>
                  <a:pt x="0" y="0"/>
                </a:moveTo>
                <a:lnTo>
                  <a:pt x="7294425" y="0"/>
                </a:lnTo>
                <a:lnTo>
                  <a:pt x="7294425" y="5947371"/>
                </a:lnTo>
                <a:lnTo>
                  <a:pt x="0" y="5947371"/>
                </a:lnTo>
                <a:lnTo>
                  <a:pt x="0" y="0"/>
                </a:lnTo>
                <a:close/>
              </a:path>
            </a:pathLst>
          </a:custGeom>
          <a:blipFill>
            <a:blip r:embed="rId6"/>
            <a:stretch>
              <a:fillRect/>
            </a:stretch>
          </a:blipFill>
        </p:spPr>
        <p:txBody>
          <a:bodyPr/>
          <a:lstStyle/>
          <a:p>
            <a:endParaRPr lang="en-IN"/>
          </a:p>
        </p:txBody>
      </p:sp>
      <p:sp>
        <p:nvSpPr>
          <p:cNvPr id="12" name="Freeform 12"/>
          <p:cNvSpPr/>
          <p:nvPr/>
        </p:nvSpPr>
        <p:spPr>
          <a:xfrm>
            <a:off x="5997863" y="3644031"/>
            <a:ext cx="1877630" cy="1168595"/>
          </a:xfrm>
          <a:custGeom>
            <a:avLst/>
            <a:gdLst/>
            <a:ahLst/>
            <a:cxnLst/>
            <a:rect l="l" t="t" r="r" b="b"/>
            <a:pathLst>
              <a:path w="1877630" h="1168595">
                <a:moveTo>
                  <a:pt x="0" y="0"/>
                </a:moveTo>
                <a:lnTo>
                  <a:pt x="1877630" y="0"/>
                </a:lnTo>
                <a:lnTo>
                  <a:pt x="1877630" y="1168595"/>
                </a:lnTo>
                <a:lnTo>
                  <a:pt x="0" y="1168595"/>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2462722" y="323410"/>
            <a:ext cx="11939077" cy="1205458"/>
          </a:xfrm>
          <a:prstGeom prst="rect">
            <a:avLst/>
          </a:prstGeom>
        </p:spPr>
        <p:txBody>
          <a:bodyPr wrap="square" lIns="0" tIns="0" rIns="0" bIns="0" rtlCol="0" anchor="t">
            <a:spAutoFit/>
          </a:bodyPr>
          <a:lstStyle/>
          <a:p>
            <a:pPr>
              <a:lnSpc>
                <a:spcPts val="4716"/>
              </a:lnSpc>
            </a:pPr>
            <a:r>
              <a:rPr lang="en-US" sz="4000" spc="-60" dirty="0">
                <a:solidFill>
                  <a:srgbClr val="000000"/>
                </a:solidFill>
                <a:latin typeface="Arimo Bold"/>
              </a:rPr>
              <a:t>Exploratory Data Analysis (EDA) - Univariate</a:t>
            </a:r>
          </a:p>
          <a:p>
            <a:pPr algn="l">
              <a:lnSpc>
                <a:spcPts val="4719"/>
              </a:lnSpc>
            </a:pPr>
            <a:endParaRPr lang="en-US" sz="4000" spc="-60" dirty="0">
              <a:solidFill>
                <a:srgbClr val="000000"/>
              </a:solidFill>
              <a:latin typeface="Arimo Bold"/>
            </a:endParaRPr>
          </a:p>
        </p:txBody>
      </p:sp>
      <p:sp>
        <p:nvSpPr>
          <p:cNvPr id="15" name="TextBox 15"/>
          <p:cNvSpPr txBox="1"/>
          <p:nvPr/>
        </p:nvSpPr>
        <p:spPr>
          <a:xfrm>
            <a:off x="4800600" y="2231240"/>
            <a:ext cx="10185384" cy="497380"/>
          </a:xfrm>
          <a:prstGeom prst="rect">
            <a:avLst/>
          </a:prstGeom>
        </p:spPr>
        <p:txBody>
          <a:bodyPr lIns="0" tIns="0" rIns="0" bIns="0" rtlCol="0" anchor="t">
            <a:spAutoFit/>
          </a:bodyPr>
          <a:lstStyle/>
          <a:p>
            <a:pPr>
              <a:lnSpc>
                <a:spcPts val="4219"/>
              </a:lnSpc>
              <a:spcBef>
                <a:spcPct val="0"/>
              </a:spcBef>
            </a:pPr>
            <a:r>
              <a:rPr lang="en-US" sz="3200" spc="-54" dirty="0">
                <a:solidFill>
                  <a:srgbClr val="000000"/>
                </a:solidFill>
                <a:latin typeface="Arimo Bold"/>
              </a:rPr>
              <a:t>Customer Service Type-  Online backup</a:t>
            </a:r>
          </a:p>
        </p:txBody>
      </p:sp>
      <p:sp>
        <p:nvSpPr>
          <p:cNvPr id="16" name="TextBox 16"/>
          <p:cNvSpPr txBox="1"/>
          <p:nvPr/>
        </p:nvSpPr>
        <p:spPr>
          <a:xfrm>
            <a:off x="8542493" y="6241924"/>
            <a:ext cx="9510104" cy="1776500"/>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The telecommunications company should consider promoting the benefits of online backup to customers as part of a strategy to potentially reduce churn rates.</a:t>
            </a:r>
          </a:p>
          <a:p>
            <a:pPr>
              <a:lnSpc>
                <a:spcPts val="2822"/>
              </a:lnSpc>
            </a:pPr>
            <a:endParaRPr lang="en-US" sz="2259">
              <a:solidFill>
                <a:srgbClr val="000000"/>
              </a:solidFill>
              <a:latin typeface="Arimo"/>
            </a:endParaRPr>
          </a:p>
          <a:p>
            <a:pPr>
              <a:lnSpc>
                <a:spcPts val="2824"/>
              </a:lnSpc>
            </a:pPr>
            <a:endParaRPr lang="en-US" sz="2259">
              <a:solidFill>
                <a:srgbClr val="000000"/>
              </a:solidFill>
              <a:latin typeface="Arimo"/>
            </a:endParaRPr>
          </a:p>
        </p:txBody>
      </p:sp>
      <p:sp>
        <p:nvSpPr>
          <p:cNvPr id="17" name="TextBox 17"/>
          <p:cNvSpPr txBox="1"/>
          <p:nvPr/>
        </p:nvSpPr>
        <p:spPr>
          <a:xfrm>
            <a:off x="8542493" y="3313523"/>
            <a:ext cx="9510104" cy="3347070"/>
          </a:xfrm>
          <a:prstGeom prst="rect">
            <a:avLst/>
          </a:prstGeom>
        </p:spPr>
        <p:txBody>
          <a:bodyPr wrap="square"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 :- </a:t>
            </a:r>
          </a:p>
          <a:p>
            <a:pPr marL="0" lvl="0" indent="0" algn="l">
              <a:lnSpc>
                <a:spcPts val="2900"/>
              </a:lnSpc>
              <a:spcBef>
                <a:spcPct val="0"/>
              </a:spcBef>
            </a:pPr>
            <a:r>
              <a:rPr lang="en-US" sz="2322" u="sng" strike="noStrike" dirty="0">
                <a:latin typeface="Arimo"/>
              </a:rPr>
              <a:t>Customers with No online backup have the highest churn rate</a:t>
            </a:r>
            <a:r>
              <a:rPr lang="en-US" sz="2322" u="none" strike="noStrike" dirty="0">
                <a:solidFill>
                  <a:srgbClr val="000000"/>
                </a:solidFill>
                <a:latin typeface="Arimo"/>
              </a:rPr>
              <a:t>, at 40%. The absence of online backup services associated with higher churn rate</a:t>
            </a:r>
          </a:p>
          <a:p>
            <a:pPr marL="0" lvl="0" indent="0" algn="l">
              <a:lnSpc>
                <a:spcPts val="2900"/>
              </a:lnSpc>
              <a:spcBef>
                <a:spcPct val="0"/>
              </a:spcBef>
            </a:pPr>
            <a:r>
              <a:rPr lang="en-US" sz="2322" u="none" strike="noStrike" dirty="0">
                <a:solidFill>
                  <a:srgbClr val="000000"/>
                </a:solidFill>
                <a:latin typeface="Arimo"/>
              </a:rPr>
              <a:t> </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DEA895AF-648B-8351-E287-681201866491}"/>
              </a:ext>
            </a:extLst>
          </p:cNvPr>
          <p:cNvSpPr txBox="1"/>
          <p:nvPr/>
        </p:nvSpPr>
        <p:spPr>
          <a:xfrm>
            <a:off x="17765145" y="9870938"/>
            <a:ext cx="810307" cy="369332"/>
          </a:xfrm>
          <a:prstGeom prst="rect">
            <a:avLst/>
          </a:prstGeom>
          <a:noFill/>
        </p:spPr>
        <p:txBody>
          <a:bodyPr wrap="square" rtlCol="0">
            <a:spAutoFit/>
          </a:bodyPr>
          <a:lstStyle/>
          <a:p>
            <a:r>
              <a:rPr lang="en-US" dirty="0"/>
              <a:t>22</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72484"/>
            <a:ext cx="18288000" cy="10328816"/>
            <a:chOff x="0" y="101600"/>
            <a:chExt cx="24384000" cy="13771755"/>
          </a:xfrm>
        </p:grpSpPr>
        <p:sp>
          <p:nvSpPr>
            <p:cNvPr id="7" name="Freeform 7"/>
            <p:cNvSpPr/>
            <p:nvPr/>
          </p:nvSpPr>
          <p:spPr>
            <a:xfrm>
              <a:off x="0" y="10160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581068" y="2590093"/>
            <a:ext cx="7224017" cy="6485197"/>
          </a:xfrm>
          <a:custGeom>
            <a:avLst/>
            <a:gdLst/>
            <a:ahLst/>
            <a:cxnLst/>
            <a:rect l="l" t="t" r="r" b="b"/>
            <a:pathLst>
              <a:path w="7224017" h="6485197">
                <a:moveTo>
                  <a:pt x="0" y="0"/>
                </a:moveTo>
                <a:lnTo>
                  <a:pt x="7224017" y="0"/>
                </a:lnTo>
                <a:lnTo>
                  <a:pt x="7224017" y="6485197"/>
                </a:lnTo>
                <a:lnTo>
                  <a:pt x="0" y="6485197"/>
                </a:lnTo>
                <a:lnTo>
                  <a:pt x="0" y="0"/>
                </a:lnTo>
                <a:close/>
              </a:path>
            </a:pathLst>
          </a:custGeom>
          <a:blipFill>
            <a:blip r:embed="rId6"/>
            <a:stretch>
              <a:fillRect/>
            </a:stretch>
          </a:blipFill>
        </p:spPr>
        <p:txBody>
          <a:bodyPr/>
          <a:lstStyle/>
          <a:p>
            <a:endParaRPr lang="en-IN"/>
          </a:p>
        </p:txBody>
      </p:sp>
      <p:sp>
        <p:nvSpPr>
          <p:cNvPr id="12" name="Freeform 12"/>
          <p:cNvSpPr/>
          <p:nvPr/>
        </p:nvSpPr>
        <p:spPr>
          <a:xfrm>
            <a:off x="5870634" y="3342098"/>
            <a:ext cx="1934451" cy="1163376"/>
          </a:xfrm>
          <a:custGeom>
            <a:avLst/>
            <a:gdLst/>
            <a:ahLst/>
            <a:cxnLst/>
            <a:rect l="l" t="t" r="r" b="b"/>
            <a:pathLst>
              <a:path w="1934451" h="1163376">
                <a:moveTo>
                  <a:pt x="0" y="0"/>
                </a:moveTo>
                <a:lnTo>
                  <a:pt x="1934451" y="0"/>
                </a:lnTo>
                <a:lnTo>
                  <a:pt x="1934451" y="1163376"/>
                </a:lnTo>
                <a:lnTo>
                  <a:pt x="0" y="1163376"/>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4166738" y="306949"/>
            <a:ext cx="9954524" cy="1159869"/>
          </a:xfrm>
          <a:prstGeom prst="rect">
            <a:avLst/>
          </a:prstGeom>
        </p:spPr>
        <p:txBody>
          <a:bodyPr lIns="0" tIns="0" rIns="0" bIns="0" rtlCol="0" anchor="t">
            <a:spAutoFit/>
          </a:bodyPr>
          <a:lstStyle/>
          <a:p>
            <a:pPr>
              <a:lnSpc>
                <a:spcPts val="4716"/>
              </a:lnSpc>
            </a:pPr>
            <a:r>
              <a:rPr lang="en-US" sz="3600" spc="-60" dirty="0">
                <a:solidFill>
                  <a:srgbClr val="000000"/>
                </a:solidFill>
                <a:latin typeface="Arimo Bold"/>
              </a:rPr>
              <a:t>Exploratory Data Analysis (EDA) - Univariate</a:t>
            </a:r>
          </a:p>
          <a:p>
            <a:pPr algn="l">
              <a:lnSpc>
                <a:spcPts val="4719"/>
              </a:lnSpc>
            </a:pPr>
            <a:endParaRPr lang="en-US" sz="3600" spc="-60" dirty="0">
              <a:solidFill>
                <a:srgbClr val="000000"/>
              </a:solidFill>
              <a:latin typeface="Arimo Bold"/>
            </a:endParaRPr>
          </a:p>
        </p:txBody>
      </p:sp>
      <p:sp>
        <p:nvSpPr>
          <p:cNvPr id="15" name="TextBox 15"/>
          <p:cNvSpPr txBox="1"/>
          <p:nvPr/>
        </p:nvSpPr>
        <p:spPr>
          <a:xfrm>
            <a:off x="4724400" y="1877108"/>
            <a:ext cx="10185384" cy="502445"/>
          </a:xfrm>
          <a:prstGeom prst="rect">
            <a:avLst/>
          </a:prstGeom>
        </p:spPr>
        <p:txBody>
          <a:bodyPr lIns="0" tIns="0" rIns="0" bIns="0" rtlCol="0" anchor="t">
            <a:spAutoFit/>
          </a:bodyPr>
          <a:lstStyle/>
          <a:p>
            <a:pPr marL="0" lvl="0" indent="0" algn="l">
              <a:lnSpc>
                <a:spcPts val="4219"/>
              </a:lnSpc>
              <a:spcBef>
                <a:spcPct val="0"/>
              </a:spcBef>
            </a:pPr>
            <a:r>
              <a:rPr lang="en-US" sz="3200" u="none" strike="noStrike" spc="-54" dirty="0">
                <a:solidFill>
                  <a:srgbClr val="000000"/>
                </a:solidFill>
                <a:latin typeface="Arimo Bold"/>
              </a:rPr>
              <a:t>Customer Service Type-  Device protection</a:t>
            </a:r>
          </a:p>
        </p:txBody>
      </p:sp>
      <p:sp>
        <p:nvSpPr>
          <p:cNvPr id="16" name="TextBox 16"/>
          <p:cNvSpPr txBox="1"/>
          <p:nvPr/>
        </p:nvSpPr>
        <p:spPr>
          <a:xfrm>
            <a:off x="8291490" y="6299915"/>
            <a:ext cx="9510104" cy="1424075"/>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 It's important for the telecommunications company to consider strategies to encourage customers to opt for device protection services to potentially reduce churn rates.</a:t>
            </a:r>
          </a:p>
          <a:p>
            <a:pPr>
              <a:lnSpc>
                <a:spcPts val="2824"/>
              </a:lnSpc>
            </a:pPr>
            <a:endParaRPr lang="en-US" sz="2259" dirty="0">
              <a:solidFill>
                <a:srgbClr val="000000"/>
              </a:solidFill>
              <a:latin typeface="Arimo"/>
            </a:endParaRPr>
          </a:p>
        </p:txBody>
      </p:sp>
      <p:sp>
        <p:nvSpPr>
          <p:cNvPr id="17" name="TextBox 17"/>
          <p:cNvSpPr txBox="1"/>
          <p:nvPr/>
        </p:nvSpPr>
        <p:spPr>
          <a:xfrm>
            <a:off x="8291489" y="3313523"/>
            <a:ext cx="9761107" cy="3347070"/>
          </a:xfrm>
          <a:prstGeom prst="rect">
            <a:avLst/>
          </a:prstGeom>
        </p:spPr>
        <p:txBody>
          <a:bodyPr wrap="square" lIns="0" tIns="0" rIns="0" bIns="0" rtlCol="0" anchor="t">
            <a:spAutoFit/>
          </a:bodyPr>
          <a:lstStyle/>
          <a:p>
            <a:pPr marL="0" lvl="0" indent="0" algn="l">
              <a:lnSpc>
                <a:spcPts val="2900"/>
              </a:lnSpc>
              <a:spcBef>
                <a:spcPct val="0"/>
              </a:spcBef>
            </a:pPr>
            <a:r>
              <a:rPr lang="en-US" sz="2322" u="none" strike="noStrike" dirty="0">
                <a:latin typeface="Arimo Bold"/>
              </a:rPr>
              <a:t>Finding :- </a:t>
            </a:r>
          </a:p>
          <a:p>
            <a:pPr marL="0" lvl="0" indent="0" algn="l">
              <a:lnSpc>
                <a:spcPts val="2900"/>
              </a:lnSpc>
              <a:spcBef>
                <a:spcPct val="0"/>
              </a:spcBef>
            </a:pPr>
            <a:r>
              <a:rPr lang="en-US" sz="2322" u="none" strike="noStrike" dirty="0">
                <a:latin typeface="Arimo"/>
              </a:rPr>
              <a:t>Customers with No device protection have the hi churn rate, at 39%.  </a:t>
            </a:r>
            <a:r>
              <a:rPr lang="en-US" sz="2322" u="sng" strike="noStrike" dirty="0">
                <a:latin typeface="Arimo"/>
              </a:rPr>
              <a:t>the absence of Device Protection is associated with higher customer churn.</a:t>
            </a:r>
          </a:p>
          <a:p>
            <a:pPr marL="0" lvl="0" indent="0" algn="l">
              <a:lnSpc>
                <a:spcPts val="2900"/>
              </a:lnSpc>
              <a:spcBef>
                <a:spcPct val="0"/>
              </a:spcBef>
            </a:pPr>
            <a:r>
              <a:rPr lang="en-US" sz="2322" u="none" strike="noStrike" dirty="0">
                <a:latin typeface="Arimo"/>
              </a:rPr>
              <a:t> </a:t>
            </a: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8" name="TextBox 17">
            <a:extLst>
              <a:ext uri="{FF2B5EF4-FFF2-40B4-BE49-F238E27FC236}">
                <a16:creationId xmlns:a16="http://schemas.microsoft.com/office/drawing/2014/main" id="{D3CD848B-4ED0-25E1-C291-3FFD4AABE61B}"/>
              </a:ext>
            </a:extLst>
          </p:cNvPr>
          <p:cNvSpPr txBox="1"/>
          <p:nvPr/>
        </p:nvSpPr>
        <p:spPr>
          <a:xfrm>
            <a:off x="17893053" y="9932275"/>
            <a:ext cx="734107" cy="369332"/>
          </a:xfrm>
          <a:prstGeom prst="rect">
            <a:avLst/>
          </a:prstGeom>
          <a:noFill/>
        </p:spPr>
        <p:txBody>
          <a:bodyPr wrap="square" rtlCol="0">
            <a:spAutoFit/>
          </a:bodyPr>
          <a:lstStyle/>
          <a:p>
            <a:r>
              <a:rPr lang="en-US" dirty="0"/>
              <a:t>23</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72484"/>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581068" y="2657257"/>
            <a:ext cx="7198987" cy="6356841"/>
          </a:xfrm>
          <a:custGeom>
            <a:avLst/>
            <a:gdLst/>
            <a:ahLst/>
            <a:cxnLst/>
            <a:rect l="l" t="t" r="r" b="b"/>
            <a:pathLst>
              <a:path w="7198987" h="6356841">
                <a:moveTo>
                  <a:pt x="0" y="0"/>
                </a:moveTo>
                <a:lnTo>
                  <a:pt x="7198987" y="0"/>
                </a:lnTo>
                <a:lnTo>
                  <a:pt x="7198987" y="6356841"/>
                </a:lnTo>
                <a:lnTo>
                  <a:pt x="0" y="6356841"/>
                </a:lnTo>
                <a:lnTo>
                  <a:pt x="0" y="0"/>
                </a:lnTo>
                <a:close/>
              </a:path>
            </a:pathLst>
          </a:custGeom>
          <a:blipFill>
            <a:blip r:embed="rId6"/>
            <a:stretch>
              <a:fillRect/>
            </a:stretch>
          </a:blipFill>
        </p:spPr>
        <p:txBody>
          <a:bodyPr/>
          <a:lstStyle/>
          <a:p>
            <a:endParaRPr lang="en-IN"/>
          </a:p>
        </p:txBody>
      </p:sp>
      <p:sp>
        <p:nvSpPr>
          <p:cNvPr id="12" name="Freeform 12"/>
          <p:cNvSpPr/>
          <p:nvPr/>
        </p:nvSpPr>
        <p:spPr>
          <a:xfrm>
            <a:off x="6271126" y="3196183"/>
            <a:ext cx="1508929" cy="949675"/>
          </a:xfrm>
          <a:custGeom>
            <a:avLst/>
            <a:gdLst/>
            <a:ahLst/>
            <a:cxnLst/>
            <a:rect l="l" t="t" r="r" b="b"/>
            <a:pathLst>
              <a:path w="1508929" h="949675">
                <a:moveTo>
                  <a:pt x="0" y="0"/>
                </a:moveTo>
                <a:lnTo>
                  <a:pt x="1508929" y="0"/>
                </a:lnTo>
                <a:lnTo>
                  <a:pt x="1508929" y="949676"/>
                </a:lnTo>
                <a:lnTo>
                  <a:pt x="0" y="949676"/>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3115890" y="284401"/>
            <a:ext cx="11133510" cy="1204999"/>
          </a:xfrm>
          <a:prstGeom prst="rect">
            <a:avLst/>
          </a:prstGeom>
        </p:spPr>
        <p:txBody>
          <a:bodyPr wrap="square" lIns="0" tIns="0" rIns="0" bIns="0" rtlCol="0" anchor="t">
            <a:spAutoFit/>
          </a:bodyPr>
          <a:lstStyle/>
          <a:p>
            <a:pPr>
              <a:lnSpc>
                <a:spcPts val="4716"/>
              </a:lnSpc>
            </a:pPr>
            <a:r>
              <a:rPr lang="en-US" sz="3775" spc="-60" dirty="0">
                <a:solidFill>
                  <a:srgbClr val="000000"/>
                </a:solidFill>
                <a:latin typeface="Arimo Bold"/>
              </a:rPr>
              <a:t>Exploratory Data </a:t>
            </a:r>
            <a:r>
              <a:rPr lang="en-US" sz="3600" spc="-60" dirty="0">
                <a:solidFill>
                  <a:srgbClr val="000000"/>
                </a:solidFill>
                <a:latin typeface="Arimo Bold"/>
              </a:rPr>
              <a:t>Analysis</a:t>
            </a:r>
            <a:r>
              <a:rPr lang="en-US" sz="3775" spc="-60" dirty="0">
                <a:solidFill>
                  <a:srgbClr val="000000"/>
                </a:solidFill>
                <a:latin typeface="Arimo Bold"/>
              </a:rPr>
              <a:t> (EDA) - Univariate</a:t>
            </a:r>
          </a:p>
          <a:p>
            <a:pPr algn="l">
              <a:lnSpc>
                <a:spcPts val="4719"/>
              </a:lnSpc>
            </a:pPr>
            <a:endParaRPr lang="en-US" sz="3775" spc="-60" dirty="0">
              <a:solidFill>
                <a:srgbClr val="000000"/>
              </a:solidFill>
              <a:latin typeface="Arimo Bold"/>
            </a:endParaRPr>
          </a:p>
        </p:txBody>
      </p:sp>
      <p:sp>
        <p:nvSpPr>
          <p:cNvPr id="15" name="TextBox 15"/>
          <p:cNvSpPr txBox="1"/>
          <p:nvPr/>
        </p:nvSpPr>
        <p:spPr>
          <a:xfrm>
            <a:off x="5105400" y="1816786"/>
            <a:ext cx="10185384" cy="538609"/>
          </a:xfrm>
          <a:prstGeom prst="rect">
            <a:avLst/>
          </a:prstGeom>
        </p:spPr>
        <p:txBody>
          <a:bodyPr lIns="0" tIns="0" rIns="0" bIns="0" rtlCol="0" anchor="t">
            <a:spAutoFit/>
          </a:bodyPr>
          <a:lstStyle/>
          <a:p>
            <a:pPr marL="0" lvl="0" indent="0" algn="l">
              <a:lnSpc>
                <a:spcPts val="4219"/>
              </a:lnSpc>
              <a:spcBef>
                <a:spcPct val="0"/>
              </a:spcBef>
            </a:pPr>
            <a:r>
              <a:rPr lang="en-US" sz="3300" u="none" strike="noStrike" spc="-54" dirty="0">
                <a:solidFill>
                  <a:srgbClr val="000000"/>
                </a:solidFill>
                <a:latin typeface="Arimo Bold"/>
              </a:rPr>
              <a:t>Customer</a:t>
            </a:r>
            <a:r>
              <a:rPr lang="en-US" sz="3375" u="none" strike="noStrike" spc="-54" dirty="0">
                <a:solidFill>
                  <a:srgbClr val="000000"/>
                </a:solidFill>
                <a:latin typeface="Arimo Bold"/>
              </a:rPr>
              <a:t> Service Type-  Tech Support</a:t>
            </a:r>
          </a:p>
        </p:txBody>
      </p:sp>
      <p:sp>
        <p:nvSpPr>
          <p:cNvPr id="16" name="TextBox 16"/>
          <p:cNvSpPr txBox="1"/>
          <p:nvPr/>
        </p:nvSpPr>
        <p:spPr>
          <a:xfrm>
            <a:off x="8542493" y="6241924"/>
            <a:ext cx="9510104" cy="1071650"/>
          </a:xfrm>
          <a:prstGeom prst="rect">
            <a:avLst/>
          </a:prstGeom>
        </p:spPr>
        <p:txBody>
          <a:bodyPr lIns="0" tIns="0" rIns="0" bIns="0" rtlCol="0" anchor="t">
            <a:spAutoFit/>
          </a:bodyPr>
          <a:lstStyle/>
          <a:p>
            <a:pPr>
              <a:lnSpc>
                <a:spcPts val="2822"/>
              </a:lnSpc>
            </a:pPr>
            <a:r>
              <a:rPr lang="en-US" sz="2259">
                <a:solidFill>
                  <a:srgbClr val="000000"/>
                </a:solidFill>
                <a:latin typeface="Arimo Bold"/>
              </a:rPr>
              <a:t>Insight</a:t>
            </a:r>
            <a:r>
              <a:rPr lang="en-US" sz="2259">
                <a:solidFill>
                  <a:srgbClr val="000000"/>
                </a:solidFill>
                <a:latin typeface="Arimo"/>
              </a:rPr>
              <a:t> : The telecommunications company should explore strategies to enhance tech support offerings to potentially reduce churn rates.</a:t>
            </a:r>
          </a:p>
          <a:p>
            <a:pPr>
              <a:lnSpc>
                <a:spcPts val="2824"/>
              </a:lnSpc>
            </a:pPr>
            <a:endParaRPr lang="en-US" sz="2259">
              <a:solidFill>
                <a:srgbClr val="000000"/>
              </a:solidFill>
              <a:latin typeface="Arimo"/>
            </a:endParaRPr>
          </a:p>
        </p:txBody>
      </p:sp>
      <p:sp>
        <p:nvSpPr>
          <p:cNvPr id="17" name="TextBox 17"/>
          <p:cNvSpPr txBox="1"/>
          <p:nvPr/>
        </p:nvSpPr>
        <p:spPr>
          <a:xfrm>
            <a:off x="8527745" y="3311484"/>
            <a:ext cx="9974340" cy="3321871"/>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latin typeface="Arimo Bold"/>
              </a:rPr>
              <a:t>Finding:- </a:t>
            </a:r>
          </a:p>
          <a:p>
            <a:pPr marL="0" lvl="0" indent="0" algn="l">
              <a:lnSpc>
                <a:spcPts val="2900"/>
              </a:lnSpc>
              <a:spcBef>
                <a:spcPct val="0"/>
              </a:spcBef>
            </a:pPr>
            <a:r>
              <a:rPr lang="en-US" sz="2322" u="none" strike="noStrike" dirty="0">
                <a:latin typeface="Arimo"/>
              </a:rPr>
              <a:t>Customers with No Techsupport have the high churn rate, at 41.6%.  </a:t>
            </a:r>
            <a:r>
              <a:rPr lang="en-US" sz="2322" u="sng" dirty="0">
                <a:latin typeface="Arimo"/>
              </a:rPr>
              <a:t>T</a:t>
            </a:r>
            <a:r>
              <a:rPr lang="en-US" sz="2322" u="sng" strike="noStrike" dirty="0">
                <a:latin typeface="Arimo"/>
              </a:rPr>
              <a:t>he absence of Tech support is associated with higher customer churn.</a:t>
            </a:r>
          </a:p>
          <a:p>
            <a:pPr marL="0" lvl="0" indent="0" algn="l">
              <a:lnSpc>
                <a:spcPts val="2900"/>
              </a:lnSpc>
              <a:spcBef>
                <a:spcPct val="0"/>
              </a:spcBef>
            </a:pPr>
            <a:r>
              <a:rPr lang="en-US" sz="2322" u="none" strike="noStrike" dirty="0">
                <a:latin typeface="Arimo"/>
              </a:rPr>
              <a:t> </a:t>
            </a: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5ADEAF10-DD0B-D224-D442-9F3A483D48A6}"/>
              </a:ext>
            </a:extLst>
          </p:cNvPr>
          <p:cNvSpPr txBox="1"/>
          <p:nvPr/>
        </p:nvSpPr>
        <p:spPr>
          <a:xfrm>
            <a:off x="17678400" y="10020300"/>
            <a:ext cx="581707" cy="369332"/>
          </a:xfrm>
          <a:prstGeom prst="rect">
            <a:avLst/>
          </a:prstGeom>
          <a:noFill/>
        </p:spPr>
        <p:txBody>
          <a:bodyPr wrap="square" rtlCol="0">
            <a:spAutoFit/>
          </a:bodyPr>
          <a:lstStyle/>
          <a:p>
            <a:r>
              <a:rPr lang="en-US" dirty="0"/>
              <a:t>24</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37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610565" y="2244566"/>
            <a:ext cx="6281359" cy="6204959"/>
          </a:xfrm>
          <a:custGeom>
            <a:avLst/>
            <a:gdLst/>
            <a:ahLst/>
            <a:cxnLst/>
            <a:rect l="l" t="t" r="r" b="b"/>
            <a:pathLst>
              <a:path w="7172295" h="6936170">
                <a:moveTo>
                  <a:pt x="0" y="0"/>
                </a:moveTo>
                <a:lnTo>
                  <a:pt x="7172295" y="0"/>
                </a:lnTo>
                <a:lnTo>
                  <a:pt x="7172295" y="6936170"/>
                </a:lnTo>
                <a:lnTo>
                  <a:pt x="0" y="6936170"/>
                </a:lnTo>
                <a:lnTo>
                  <a:pt x="0" y="0"/>
                </a:lnTo>
                <a:close/>
              </a:path>
            </a:pathLst>
          </a:custGeom>
          <a:blipFill>
            <a:blip r:embed="rId6"/>
            <a:stretch>
              <a:fillRect/>
            </a:stretch>
          </a:blipFill>
        </p:spPr>
        <p:txBody>
          <a:bodyPr/>
          <a:lstStyle/>
          <a:p>
            <a:endParaRPr lang="en-IN"/>
          </a:p>
        </p:txBody>
      </p:sp>
      <p:sp>
        <p:nvSpPr>
          <p:cNvPr id="12" name="Freeform 12"/>
          <p:cNvSpPr/>
          <p:nvPr/>
        </p:nvSpPr>
        <p:spPr>
          <a:xfrm>
            <a:off x="4805716" y="3126247"/>
            <a:ext cx="1786250" cy="1245674"/>
          </a:xfrm>
          <a:custGeom>
            <a:avLst/>
            <a:gdLst/>
            <a:ahLst/>
            <a:cxnLst/>
            <a:rect l="l" t="t" r="r" b="b"/>
            <a:pathLst>
              <a:path w="1786250" h="1245674">
                <a:moveTo>
                  <a:pt x="0" y="0"/>
                </a:moveTo>
                <a:lnTo>
                  <a:pt x="1786249" y="0"/>
                </a:lnTo>
                <a:lnTo>
                  <a:pt x="1786249" y="1245674"/>
                </a:lnTo>
                <a:lnTo>
                  <a:pt x="0" y="1245674"/>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2768922" y="159439"/>
            <a:ext cx="11175677" cy="1204999"/>
          </a:xfrm>
          <a:prstGeom prst="rect">
            <a:avLst/>
          </a:prstGeom>
        </p:spPr>
        <p:txBody>
          <a:bodyPr wrap="square" lIns="0" tIns="0" rIns="0" bIns="0" rtlCol="0" anchor="t">
            <a:spAutoFit/>
          </a:bodyPr>
          <a:lstStyle/>
          <a:p>
            <a:pPr>
              <a:lnSpc>
                <a:spcPts val="4716"/>
              </a:lnSpc>
            </a:pPr>
            <a:r>
              <a:rPr lang="en-US" sz="3775" spc="-60" dirty="0">
                <a:solidFill>
                  <a:srgbClr val="000000"/>
                </a:solidFill>
                <a:latin typeface="Arimo Bold"/>
              </a:rPr>
              <a:t>Exploratory Data </a:t>
            </a:r>
            <a:r>
              <a:rPr lang="en-US" sz="3600" spc="-60" dirty="0">
                <a:solidFill>
                  <a:srgbClr val="000000"/>
                </a:solidFill>
                <a:latin typeface="Arimo Bold"/>
              </a:rPr>
              <a:t>Analysis</a:t>
            </a:r>
            <a:r>
              <a:rPr lang="en-US" sz="3775" spc="-60" dirty="0">
                <a:solidFill>
                  <a:srgbClr val="000000"/>
                </a:solidFill>
                <a:latin typeface="Arimo Bold"/>
              </a:rPr>
              <a:t> (EDA) - Univariate</a:t>
            </a:r>
          </a:p>
          <a:p>
            <a:pPr algn="l">
              <a:lnSpc>
                <a:spcPts val="4719"/>
              </a:lnSpc>
            </a:pPr>
            <a:endParaRPr lang="en-US" sz="3775" spc="-60" dirty="0">
              <a:solidFill>
                <a:srgbClr val="000000"/>
              </a:solidFill>
              <a:latin typeface="Arimo Bold"/>
            </a:endParaRPr>
          </a:p>
        </p:txBody>
      </p:sp>
      <p:sp>
        <p:nvSpPr>
          <p:cNvPr id="15" name="TextBox 15"/>
          <p:cNvSpPr txBox="1"/>
          <p:nvPr/>
        </p:nvSpPr>
        <p:spPr>
          <a:xfrm>
            <a:off x="4956779" y="1565679"/>
            <a:ext cx="10185384" cy="497380"/>
          </a:xfrm>
          <a:prstGeom prst="rect">
            <a:avLst/>
          </a:prstGeom>
        </p:spPr>
        <p:txBody>
          <a:bodyPr lIns="0" tIns="0" rIns="0" bIns="0" rtlCol="0" anchor="t">
            <a:spAutoFit/>
          </a:bodyPr>
          <a:lstStyle/>
          <a:p>
            <a:pPr marL="0" lvl="0" indent="0" algn="l">
              <a:lnSpc>
                <a:spcPts val="4219"/>
              </a:lnSpc>
              <a:spcBef>
                <a:spcPct val="0"/>
              </a:spcBef>
            </a:pPr>
            <a:r>
              <a:rPr lang="en-US" sz="3200" u="none" strike="noStrike" spc="-54" dirty="0">
                <a:solidFill>
                  <a:srgbClr val="000000"/>
                </a:solidFill>
                <a:latin typeface="Arimo Bold"/>
              </a:rPr>
              <a:t>Customer Service Type-  Multiplelines</a:t>
            </a:r>
          </a:p>
        </p:txBody>
      </p:sp>
      <p:sp>
        <p:nvSpPr>
          <p:cNvPr id="16" name="TextBox 16"/>
          <p:cNvSpPr txBox="1"/>
          <p:nvPr/>
        </p:nvSpPr>
        <p:spPr>
          <a:xfrm>
            <a:off x="8310375" y="7029395"/>
            <a:ext cx="9742222" cy="1424075"/>
          </a:xfrm>
          <a:prstGeom prst="rect">
            <a:avLst/>
          </a:prstGeom>
        </p:spPr>
        <p:txBody>
          <a:bodyPr lIns="0" tIns="0" rIns="0" bIns="0" rtlCol="0" anchor="t">
            <a:spAutoFit/>
          </a:bodyPr>
          <a:lstStyle/>
          <a:p>
            <a:pPr>
              <a:lnSpc>
                <a:spcPts val="2822"/>
              </a:lnSpc>
            </a:pPr>
            <a:r>
              <a:rPr lang="en-US" sz="2322" dirty="0">
                <a:solidFill>
                  <a:srgbClr val="000000"/>
                </a:solidFill>
                <a:latin typeface="Arimo Bold"/>
              </a:rPr>
              <a:t>Insight : </a:t>
            </a:r>
            <a:r>
              <a:rPr lang="en-US" sz="2322" dirty="0">
                <a:solidFill>
                  <a:srgbClr val="000000"/>
                </a:solidFill>
                <a:latin typeface="Arimo"/>
              </a:rPr>
              <a:t>Customers with multiple lines might not experience varying churn rates as significantly as those with a single line. Further analysis is needed to determine the impact.</a:t>
            </a:r>
          </a:p>
          <a:p>
            <a:pPr>
              <a:lnSpc>
                <a:spcPts val="2824"/>
              </a:lnSpc>
            </a:pPr>
            <a:endParaRPr lang="en-US" sz="2259" dirty="0">
              <a:solidFill>
                <a:srgbClr val="000000"/>
              </a:solidFill>
              <a:latin typeface="Arimo"/>
            </a:endParaRPr>
          </a:p>
        </p:txBody>
      </p:sp>
      <p:sp>
        <p:nvSpPr>
          <p:cNvPr id="17" name="TextBox 17"/>
          <p:cNvSpPr txBox="1"/>
          <p:nvPr/>
        </p:nvSpPr>
        <p:spPr>
          <a:xfrm>
            <a:off x="8078257" y="2618317"/>
            <a:ext cx="9974340" cy="3718967"/>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Findings :- </a:t>
            </a:r>
          </a:p>
          <a:p>
            <a:pPr marL="0" lvl="0" indent="0" algn="l">
              <a:lnSpc>
                <a:spcPts val="2900"/>
              </a:lnSpc>
              <a:spcBef>
                <a:spcPct val="0"/>
              </a:spcBef>
            </a:pPr>
            <a:r>
              <a:rPr lang="en-US" sz="2322" u="none" strike="noStrike" dirty="0">
                <a:solidFill>
                  <a:srgbClr val="000000"/>
                </a:solidFill>
                <a:latin typeface="Arimo"/>
              </a:rPr>
              <a:t>Customers with Single lines have the churn rate, at  25%.  Customers with multiple lines have churn rates at 28.6% and No phone services have 25% churn rate.</a:t>
            </a:r>
          </a:p>
          <a:p>
            <a:pPr marL="0" lvl="0" indent="0" algn="l">
              <a:lnSpc>
                <a:spcPts val="2900"/>
              </a:lnSpc>
              <a:spcBef>
                <a:spcPct val="0"/>
              </a:spcBef>
            </a:pPr>
            <a:r>
              <a:rPr lang="en-US" sz="2322" u="none" strike="noStrike" dirty="0">
                <a:solidFill>
                  <a:srgbClr val="000000"/>
                </a:solidFill>
                <a:latin typeface="Arimo"/>
              </a:rPr>
              <a:t> </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71FFBC3E-EC90-321F-840D-F0526743B3F4}"/>
              </a:ext>
            </a:extLst>
          </p:cNvPr>
          <p:cNvSpPr txBox="1"/>
          <p:nvPr/>
        </p:nvSpPr>
        <p:spPr>
          <a:xfrm>
            <a:off x="17678400" y="9910860"/>
            <a:ext cx="581707" cy="369332"/>
          </a:xfrm>
          <a:prstGeom prst="rect">
            <a:avLst/>
          </a:prstGeom>
          <a:noFill/>
        </p:spPr>
        <p:txBody>
          <a:bodyPr wrap="square" rtlCol="0">
            <a:spAutoFit/>
          </a:bodyPr>
          <a:lstStyle/>
          <a:p>
            <a:r>
              <a:rPr lang="en-US" dirty="0"/>
              <a:t>25</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0" y="-20908"/>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322290" y="2487971"/>
            <a:ext cx="6343565" cy="5746638"/>
          </a:xfrm>
          <a:custGeom>
            <a:avLst/>
            <a:gdLst/>
            <a:ahLst/>
            <a:cxnLst/>
            <a:rect l="l" t="t" r="r" b="b"/>
            <a:pathLst>
              <a:path w="7565340" h="6837903">
                <a:moveTo>
                  <a:pt x="0" y="0"/>
                </a:moveTo>
                <a:lnTo>
                  <a:pt x="7565340" y="0"/>
                </a:lnTo>
                <a:lnTo>
                  <a:pt x="7565340" y="6837903"/>
                </a:lnTo>
                <a:lnTo>
                  <a:pt x="0" y="6837903"/>
                </a:lnTo>
                <a:lnTo>
                  <a:pt x="0" y="0"/>
                </a:lnTo>
                <a:close/>
              </a:path>
            </a:pathLst>
          </a:custGeom>
          <a:blipFill>
            <a:blip r:embed="rId6"/>
            <a:stretch>
              <a:fillRect/>
            </a:stretch>
          </a:blipFill>
        </p:spPr>
        <p:txBody>
          <a:bodyPr/>
          <a:lstStyle/>
          <a:p>
            <a:endParaRPr lang="en-IN"/>
          </a:p>
        </p:txBody>
      </p:sp>
      <p:sp>
        <p:nvSpPr>
          <p:cNvPr id="12" name="Freeform 12"/>
          <p:cNvSpPr/>
          <p:nvPr/>
        </p:nvSpPr>
        <p:spPr>
          <a:xfrm>
            <a:off x="4983818" y="3232945"/>
            <a:ext cx="1486380" cy="1042396"/>
          </a:xfrm>
          <a:custGeom>
            <a:avLst/>
            <a:gdLst/>
            <a:ahLst/>
            <a:cxnLst/>
            <a:rect l="l" t="t" r="r" b="b"/>
            <a:pathLst>
              <a:path w="1486380" h="1042396">
                <a:moveTo>
                  <a:pt x="0" y="0"/>
                </a:moveTo>
                <a:lnTo>
                  <a:pt x="1486379" y="0"/>
                </a:lnTo>
                <a:lnTo>
                  <a:pt x="1486379" y="1042396"/>
                </a:lnTo>
                <a:lnTo>
                  <a:pt x="0" y="1042396"/>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2362200" y="267587"/>
            <a:ext cx="11658600" cy="1204999"/>
          </a:xfrm>
          <a:prstGeom prst="rect">
            <a:avLst/>
          </a:prstGeom>
        </p:spPr>
        <p:txBody>
          <a:bodyPr wrap="square" lIns="0" tIns="0" rIns="0" bIns="0" rtlCol="0" anchor="t">
            <a:spAutoFit/>
          </a:bodyPr>
          <a:lstStyle/>
          <a:p>
            <a:pPr>
              <a:lnSpc>
                <a:spcPts val="4716"/>
              </a:lnSpc>
            </a:pPr>
            <a:r>
              <a:rPr lang="en-US" sz="3775" spc="-60" dirty="0">
                <a:solidFill>
                  <a:srgbClr val="000000"/>
                </a:solidFill>
                <a:latin typeface="Arimo Bold"/>
              </a:rPr>
              <a:t>Exploratory Data </a:t>
            </a:r>
            <a:r>
              <a:rPr lang="en-US" sz="3600" spc="-60" dirty="0">
                <a:solidFill>
                  <a:srgbClr val="000000"/>
                </a:solidFill>
                <a:latin typeface="Arimo Bold"/>
              </a:rPr>
              <a:t>Analysis</a:t>
            </a:r>
            <a:r>
              <a:rPr lang="en-US" sz="3775" spc="-60" dirty="0">
                <a:solidFill>
                  <a:srgbClr val="000000"/>
                </a:solidFill>
                <a:latin typeface="Arimo Bold"/>
              </a:rPr>
              <a:t> (EDA) - Univariate</a:t>
            </a:r>
          </a:p>
          <a:p>
            <a:pPr algn="l">
              <a:lnSpc>
                <a:spcPts val="4719"/>
              </a:lnSpc>
            </a:pPr>
            <a:endParaRPr lang="en-US" sz="3775" spc="-60" dirty="0">
              <a:solidFill>
                <a:srgbClr val="000000"/>
              </a:solidFill>
              <a:latin typeface="Arimo Bold"/>
            </a:endParaRPr>
          </a:p>
        </p:txBody>
      </p:sp>
      <p:sp>
        <p:nvSpPr>
          <p:cNvPr id="15" name="TextBox 15"/>
          <p:cNvSpPr txBox="1"/>
          <p:nvPr/>
        </p:nvSpPr>
        <p:spPr>
          <a:xfrm>
            <a:off x="4572000" y="1642684"/>
            <a:ext cx="10185384" cy="497380"/>
          </a:xfrm>
          <a:prstGeom prst="rect">
            <a:avLst/>
          </a:prstGeom>
        </p:spPr>
        <p:txBody>
          <a:bodyPr lIns="0" tIns="0" rIns="0" bIns="0" rtlCol="0" anchor="t">
            <a:spAutoFit/>
          </a:bodyPr>
          <a:lstStyle/>
          <a:p>
            <a:pPr marL="0" lvl="0" indent="0" algn="l">
              <a:lnSpc>
                <a:spcPts val="4219"/>
              </a:lnSpc>
              <a:spcBef>
                <a:spcPct val="0"/>
              </a:spcBef>
            </a:pPr>
            <a:r>
              <a:rPr lang="en-US" sz="3200" u="none" strike="noStrike" spc="-54" dirty="0">
                <a:solidFill>
                  <a:srgbClr val="000000"/>
                </a:solidFill>
                <a:latin typeface="Arimo Bold"/>
              </a:rPr>
              <a:t>Customer Service Type-  Steaming TV</a:t>
            </a:r>
          </a:p>
        </p:txBody>
      </p:sp>
      <p:sp>
        <p:nvSpPr>
          <p:cNvPr id="16" name="TextBox 16"/>
          <p:cNvSpPr txBox="1"/>
          <p:nvPr/>
        </p:nvSpPr>
        <p:spPr>
          <a:xfrm>
            <a:off x="8058281" y="6712600"/>
            <a:ext cx="9742222" cy="1776500"/>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 </a:t>
            </a:r>
            <a:r>
              <a:rPr lang="en-US" sz="2259" u="sng" dirty="0">
                <a:solidFill>
                  <a:srgbClr val="000000"/>
                </a:solidFill>
                <a:latin typeface="Arimo"/>
              </a:rPr>
              <a:t>T</a:t>
            </a:r>
            <a:r>
              <a:rPr lang="en-US" sz="2259" u="sng" dirty="0">
                <a:latin typeface="Arimo"/>
              </a:rPr>
              <a:t>he availability of Streaming TV services alone may not significantly influence customer churn</a:t>
            </a:r>
            <a:r>
              <a:rPr lang="en-US" sz="2259" dirty="0">
                <a:solidFill>
                  <a:srgbClr val="000000"/>
                </a:solidFill>
                <a:latin typeface="Arimo"/>
              </a:rPr>
              <a:t>. Further analysis considering additional factors is recommended to better understand the predictors of customer churn in the context of streaming TV services.</a:t>
            </a:r>
          </a:p>
          <a:p>
            <a:pPr>
              <a:lnSpc>
                <a:spcPts val="2824"/>
              </a:lnSpc>
            </a:pPr>
            <a:endParaRPr lang="en-US" sz="2259" dirty="0">
              <a:solidFill>
                <a:srgbClr val="000000"/>
              </a:solidFill>
              <a:latin typeface="Arimo"/>
            </a:endParaRPr>
          </a:p>
        </p:txBody>
      </p:sp>
      <p:sp>
        <p:nvSpPr>
          <p:cNvPr id="17" name="TextBox 17"/>
          <p:cNvSpPr txBox="1"/>
          <p:nvPr/>
        </p:nvSpPr>
        <p:spPr>
          <a:xfrm>
            <a:off x="8078257" y="2618317"/>
            <a:ext cx="9974340" cy="2949975"/>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Findings :- </a:t>
            </a:r>
          </a:p>
          <a:p>
            <a:pPr marL="0" lvl="0" indent="0" algn="l">
              <a:lnSpc>
                <a:spcPts val="2900"/>
              </a:lnSpc>
              <a:spcBef>
                <a:spcPct val="0"/>
              </a:spcBef>
            </a:pPr>
            <a:r>
              <a:rPr lang="en-US" sz="2322" u="none" strike="noStrike" dirty="0">
                <a:solidFill>
                  <a:srgbClr val="000000"/>
                </a:solidFill>
                <a:latin typeface="Arimo"/>
              </a:rPr>
              <a:t>Customer having Steaming tv subscription and with out subscription having almost similar churn rate 30% &amp; 33.5% respectively.</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B278C451-D582-0161-3397-F53BAC201CB3}"/>
              </a:ext>
            </a:extLst>
          </p:cNvPr>
          <p:cNvSpPr txBox="1"/>
          <p:nvPr/>
        </p:nvSpPr>
        <p:spPr>
          <a:xfrm>
            <a:off x="17794322" y="9849261"/>
            <a:ext cx="657907" cy="369332"/>
          </a:xfrm>
          <a:prstGeom prst="rect">
            <a:avLst/>
          </a:prstGeom>
          <a:noFill/>
        </p:spPr>
        <p:txBody>
          <a:bodyPr wrap="square" rtlCol="0">
            <a:spAutoFit/>
          </a:bodyPr>
          <a:lstStyle/>
          <a:p>
            <a:r>
              <a:rPr lang="en-US" dirty="0"/>
              <a:t>26</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72484"/>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581068" y="2505259"/>
            <a:ext cx="6977008" cy="5360114"/>
          </a:xfrm>
          <a:custGeom>
            <a:avLst/>
            <a:gdLst/>
            <a:ahLst/>
            <a:cxnLst/>
            <a:rect l="l" t="t" r="r" b="b"/>
            <a:pathLst>
              <a:path w="6977008" h="5360114">
                <a:moveTo>
                  <a:pt x="0" y="0"/>
                </a:moveTo>
                <a:lnTo>
                  <a:pt x="6977008" y="0"/>
                </a:lnTo>
                <a:lnTo>
                  <a:pt x="6977008" y="5360114"/>
                </a:lnTo>
                <a:lnTo>
                  <a:pt x="0" y="5360114"/>
                </a:lnTo>
                <a:lnTo>
                  <a:pt x="0" y="0"/>
                </a:lnTo>
                <a:close/>
              </a:path>
            </a:pathLst>
          </a:custGeom>
          <a:blipFill>
            <a:blip r:embed="rId6"/>
            <a:stretch>
              <a:fillRect/>
            </a:stretch>
          </a:blipFill>
        </p:spPr>
        <p:txBody>
          <a:bodyPr/>
          <a:lstStyle/>
          <a:p>
            <a:endParaRPr lang="en-IN"/>
          </a:p>
        </p:txBody>
      </p:sp>
      <p:sp>
        <p:nvSpPr>
          <p:cNvPr id="12" name="Freeform 12"/>
          <p:cNvSpPr/>
          <p:nvPr/>
        </p:nvSpPr>
        <p:spPr>
          <a:xfrm>
            <a:off x="6498795" y="3038501"/>
            <a:ext cx="1059280" cy="1048895"/>
          </a:xfrm>
          <a:custGeom>
            <a:avLst/>
            <a:gdLst/>
            <a:ahLst/>
            <a:cxnLst/>
            <a:rect l="l" t="t" r="r" b="b"/>
            <a:pathLst>
              <a:path w="1059280" h="1048895">
                <a:moveTo>
                  <a:pt x="0" y="0"/>
                </a:moveTo>
                <a:lnTo>
                  <a:pt x="1059281" y="0"/>
                </a:lnTo>
                <a:lnTo>
                  <a:pt x="1059281" y="1048895"/>
                </a:lnTo>
                <a:lnTo>
                  <a:pt x="0" y="1048895"/>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2580812" y="325090"/>
            <a:ext cx="11668587" cy="1204999"/>
          </a:xfrm>
          <a:prstGeom prst="rect">
            <a:avLst/>
          </a:prstGeom>
        </p:spPr>
        <p:txBody>
          <a:bodyPr wrap="square" lIns="0" tIns="0" rIns="0" bIns="0" rtlCol="0" anchor="t">
            <a:spAutoFit/>
          </a:bodyPr>
          <a:lstStyle/>
          <a:p>
            <a:pPr>
              <a:lnSpc>
                <a:spcPts val="4716"/>
              </a:lnSpc>
            </a:pPr>
            <a:r>
              <a:rPr lang="en-US" sz="3775" spc="-60" dirty="0">
                <a:solidFill>
                  <a:srgbClr val="000000"/>
                </a:solidFill>
                <a:latin typeface="Arimo Bold"/>
              </a:rPr>
              <a:t>Exploratory Data </a:t>
            </a:r>
            <a:r>
              <a:rPr lang="en-US" sz="3600" spc="-60" dirty="0">
                <a:solidFill>
                  <a:srgbClr val="000000"/>
                </a:solidFill>
                <a:latin typeface="Arimo Bold"/>
              </a:rPr>
              <a:t>Analysis</a:t>
            </a:r>
            <a:r>
              <a:rPr lang="en-US" sz="3775" spc="-60" dirty="0">
                <a:solidFill>
                  <a:srgbClr val="000000"/>
                </a:solidFill>
                <a:latin typeface="Arimo Bold"/>
              </a:rPr>
              <a:t> (EDA) - Univariate</a:t>
            </a:r>
          </a:p>
          <a:p>
            <a:pPr algn="l">
              <a:lnSpc>
                <a:spcPts val="4719"/>
              </a:lnSpc>
            </a:pPr>
            <a:endParaRPr lang="en-US" sz="3775" spc="-60" dirty="0">
              <a:solidFill>
                <a:srgbClr val="000000"/>
              </a:solidFill>
              <a:latin typeface="Arimo Bold"/>
            </a:endParaRPr>
          </a:p>
        </p:txBody>
      </p:sp>
      <p:sp>
        <p:nvSpPr>
          <p:cNvPr id="15" name="TextBox 15"/>
          <p:cNvSpPr txBox="1"/>
          <p:nvPr/>
        </p:nvSpPr>
        <p:spPr>
          <a:xfrm>
            <a:off x="4343400" y="1671914"/>
            <a:ext cx="8351462" cy="502445"/>
          </a:xfrm>
          <a:prstGeom prst="rect">
            <a:avLst/>
          </a:prstGeom>
        </p:spPr>
        <p:txBody>
          <a:bodyPr lIns="0" tIns="0" rIns="0" bIns="0" rtlCol="0" anchor="t">
            <a:spAutoFit/>
          </a:bodyPr>
          <a:lstStyle/>
          <a:p>
            <a:pPr marL="0" lvl="0" indent="0" algn="l">
              <a:lnSpc>
                <a:spcPts val="4219"/>
              </a:lnSpc>
              <a:spcBef>
                <a:spcPct val="0"/>
              </a:spcBef>
            </a:pPr>
            <a:r>
              <a:rPr lang="en-US" sz="3375" spc="-54" dirty="0">
                <a:solidFill>
                  <a:srgbClr val="000000"/>
                </a:solidFill>
                <a:latin typeface="Arimo Bold"/>
              </a:rPr>
              <a:t>Account information</a:t>
            </a:r>
            <a:r>
              <a:rPr lang="en-US" sz="3375" u="none" strike="noStrike" spc="-54" dirty="0">
                <a:solidFill>
                  <a:srgbClr val="000000"/>
                </a:solidFill>
                <a:latin typeface="Arimo Bold"/>
              </a:rPr>
              <a:t>-  </a:t>
            </a:r>
            <a:r>
              <a:rPr lang="en-US" sz="3200" u="none" strike="noStrike" spc="-54" dirty="0">
                <a:solidFill>
                  <a:srgbClr val="000000"/>
                </a:solidFill>
                <a:latin typeface="Arimo Bold"/>
              </a:rPr>
              <a:t>Paperless-billing</a:t>
            </a:r>
          </a:p>
        </p:txBody>
      </p:sp>
      <p:sp>
        <p:nvSpPr>
          <p:cNvPr id="16" name="TextBox 16"/>
          <p:cNvSpPr txBox="1"/>
          <p:nvPr/>
        </p:nvSpPr>
        <p:spPr>
          <a:xfrm>
            <a:off x="8078257" y="5632675"/>
            <a:ext cx="9742222" cy="2128925"/>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a:t>
            </a:r>
          </a:p>
          <a:p>
            <a:pPr>
              <a:lnSpc>
                <a:spcPts val="2822"/>
              </a:lnSpc>
            </a:pPr>
            <a:r>
              <a:rPr lang="en-US" sz="2259" dirty="0">
                <a:solidFill>
                  <a:srgbClr val="000000"/>
                </a:solidFill>
                <a:latin typeface="Arimo"/>
              </a:rPr>
              <a:t>Paperless billing are lack of personal touch, billing transparency issue, digital fatigue and preference of simplicity. </a:t>
            </a:r>
            <a:r>
              <a:rPr lang="en-US" sz="2259" u="sng" dirty="0">
                <a:latin typeface="Arimo"/>
              </a:rPr>
              <a:t>Customer with paperless billing target as autopayment which leads to more churn</a:t>
            </a:r>
            <a:r>
              <a:rPr lang="en-US" sz="2259" dirty="0">
                <a:solidFill>
                  <a:srgbClr val="000000"/>
                </a:solidFill>
                <a:latin typeface="Arimo"/>
              </a:rPr>
              <a:t>.</a:t>
            </a:r>
          </a:p>
          <a:p>
            <a:pPr>
              <a:lnSpc>
                <a:spcPts val="2822"/>
              </a:lnSpc>
            </a:pPr>
            <a:endParaRPr lang="en-US" sz="2259" dirty="0">
              <a:solidFill>
                <a:srgbClr val="000000"/>
              </a:solidFill>
              <a:latin typeface="Arimo"/>
            </a:endParaRPr>
          </a:p>
          <a:p>
            <a:pPr>
              <a:lnSpc>
                <a:spcPts val="2824"/>
              </a:lnSpc>
            </a:pPr>
            <a:endParaRPr lang="en-US" sz="2259" dirty="0">
              <a:solidFill>
                <a:srgbClr val="000000"/>
              </a:solidFill>
              <a:latin typeface="Arimo"/>
            </a:endParaRPr>
          </a:p>
        </p:txBody>
      </p:sp>
      <p:sp>
        <p:nvSpPr>
          <p:cNvPr id="17" name="TextBox 17"/>
          <p:cNvSpPr txBox="1"/>
          <p:nvPr/>
        </p:nvSpPr>
        <p:spPr>
          <a:xfrm>
            <a:off x="8078257" y="2618317"/>
            <a:ext cx="9974340" cy="2949975"/>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Findings :- </a:t>
            </a:r>
          </a:p>
          <a:p>
            <a:pPr marL="0" lvl="0" indent="0" algn="l">
              <a:lnSpc>
                <a:spcPts val="2902"/>
              </a:lnSpc>
              <a:spcBef>
                <a:spcPct val="0"/>
              </a:spcBef>
            </a:pPr>
            <a:r>
              <a:rPr lang="en-US" sz="2322" u="sng" strike="noStrike" dirty="0">
                <a:latin typeface="Arimo"/>
              </a:rPr>
              <a:t>Customer having paperless billing having the churn rate</a:t>
            </a:r>
            <a:r>
              <a:rPr lang="en-US" sz="2322" u="none" strike="noStrike" dirty="0">
                <a:latin typeface="Arimo"/>
              </a:rPr>
              <a:t> </a:t>
            </a:r>
            <a:r>
              <a:rPr lang="en-US" sz="2322" u="none" strike="noStrike" dirty="0">
                <a:solidFill>
                  <a:srgbClr val="000000"/>
                </a:solidFill>
                <a:latin typeface="Arimo"/>
              </a:rPr>
              <a:t>at 33.6% . Customers who use Paperless Billing are churning more in comparison to their counterparts .</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4427FAA1-F029-47E9-80C9-3BFB0B4B6FBA}"/>
              </a:ext>
            </a:extLst>
          </p:cNvPr>
          <p:cNvSpPr txBox="1"/>
          <p:nvPr/>
        </p:nvSpPr>
        <p:spPr>
          <a:xfrm>
            <a:off x="17678400" y="9910860"/>
            <a:ext cx="581707" cy="376140"/>
          </a:xfrm>
          <a:prstGeom prst="rect">
            <a:avLst/>
          </a:prstGeom>
          <a:noFill/>
        </p:spPr>
        <p:txBody>
          <a:bodyPr wrap="square" rtlCol="0">
            <a:spAutoFit/>
          </a:bodyPr>
          <a:lstStyle/>
          <a:p>
            <a:r>
              <a:rPr lang="en-US" dirty="0"/>
              <a:t>27</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6970" y="72484"/>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33435" y="3098461"/>
            <a:ext cx="7769631" cy="4840098"/>
          </a:xfrm>
          <a:custGeom>
            <a:avLst/>
            <a:gdLst/>
            <a:ahLst/>
            <a:cxnLst/>
            <a:rect l="l" t="t" r="r" b="b"/>
            <a:pathLst>
              <a:path w="7769631" h="4840098">
                <a:moveTo>
                  <a:pt x="0" y="0"/>
                </a:moveTo>
                <a:lnTo>
                  <a:pt x="7769631" y="0"/>
                </a:lnTo>
                <a:lnTo>
                  <a:pt x="7769631" y="4840097"/>
                </a:lnTo>
                <a:lnTo>
                  <a:pt x="0" y="4840097"/>
                </a:lnTo>
                <a:lnTo>
                  <a:pt x="0" y="0"/>
                </a:lnTo>
                <a:close/>
              </a:path>
            </a:pathLst>
          </a:custGeom>
          <a:blipFill>
            <a:blip r:embed="rId6"/>
            <a:stretch>
              <a:fillRect/>
            </a:stretch>
          </a:blipFill>
        </p:spPr>
        <p:txBody>
          <a:bodyPr/>
          <a:lstStyle/>
          <a:p>
            <a:endParaRPr lang="en-IN"/>
          </a:p>
        </p:txBody>
      </p:sp>
      <p:sp>
        <p:nvSpPr>
          <p:cNvPr id="12" name="Freeform 12"/>
          <p:cNvSpPr/>
          <p:nvPr/>
        </p:nvSpPr>
        <p:spPr>
          <a:xfrm>
            <a:off x="5912244" y="3760901"/>
            <a:ext cx="1990822" cy="652990"/>
          </a:xfrm>
          <a:custGeom>
            <a:avLst/>
            <a:gdLst/>
            <a:ahLst/>
            <a:cxnLst/>
            <a:rect l="l" t="t" r="r" b="b"/>
            <a:pathLst>
              <a:path w="1990822" h="652990">
                <a:moveTo>
                  <a:pt x="0" y="0"/>
                </a:moveTo>
                <a:lnTo>
                  <a:pt x="1990822" y="0"/>
                </a:lnTo>
                <a:lnTo>
                  <a:pt x="1990822" y="652990"/>
                </a:lnTo>
                <a:lnTo>
                  <a:pt x="0" y="652990"/>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3277594" y="273063"/>
            <a:ext cx="11429006" cy="1204999"/>
          </a:xfrm>
          <a:prstGeom prst="rect">
            <a:avLst/>
          </a:prstGeom>
        </p:spPr>
        <p:txBody>
          <a:bodyPr wrap="square" lIns="0" tIns="0" rIns="0" bIns="0" rtlCol="0" anchor="t">
            <a:spAutoFit/>
          </a:bodyPr>
          <a:lstStyle/>
          <a:p>
            <a:pPr>
              <a:lnSpc>
                <a:spcPts val="4716"/>
              </a:lnSpc>
            </a:pPr>
            <a:r>
              <a:rPr lang="en-US" sz="3775" spc="-60" dirty="0">
                <a:solidFill>
                  <a:srgbClr val="000000"/>
                </a:solidFill>
                <a:latin typeface="Arimo Bold"/>
              </a:rPr>
              <a:t>Exploratory Data Analysis (EDA) - Univariate</a:t>
            </a:r>
          </a:p>
          <a:p>
            <a:pPr algn="l">
              <a:lnSpc>
                <a:spcPts val="4719"/>
              </a:lnSpc>
            </a:pPr>
            <a:endParaRPr lang="en-US" sz="3775" spc="-60" dirty="0">
              <a:solidFill>
                <a:srgbClr val="000000"/>
              </a:solidFill>
              <a:latin typeface="Arimo Bold"/>
            </a:endParaRPr>
          </a:p>
        </p:txBody>
      </p:sp>
      <p:sp>
        <p:nvSpPr>
          <p:cNvPr id="15" name="TextBox 15"/>
          <p:cNvSpPr txBox="1"/>
          <p:nvPr/>
        </p:nvSpPr>
        <p:spPr>
          <a:xfrm>
            <a:off x="5334000" y="1968720"/>
            <a:ext cx="6374265" cy="550084"/>
          </a:xfrm>
          <a:prstGeom prst="rect">
            <a:avLst/>
          </a:prstGeom>
        </p:spPr>
        <p:txBody>
          <a:bodyPr lIns="0" tIns="0" rIns="0" bIns="0" rtlCol="0" anchor="t">
            <a:spAutoFit/>
          </a:bodyPr>
          <a:lstStyle/>
          <a:p>
            <a:pPr marL="0" lvl="0" indent="0" algn="l">
              <a:lnSpc>
                <a:spcPts val="4219"/>
              </a:lnSpc>
              <a:spcBef>
                <a:spcPct val="0"/>
              </a:spcBef>
            </a:pPr>
            <a:r>
              <a:rPr lang="en-US" sz="3375" spc="-54" dirty="0">
                <a:solidFill>
                  <a:srgbClr val="000000"/>
                </a:solidFill>
                <a:latin typeface="Arimo Bold"/>
              </a:rPr>
              <a:t>Account information</a:t>
            </a:r>
            <a:r>
              <a:rPr lang="en-US" sz="3375" u="none" strike="noStrike" spc="-54" dirty="0">
                <a:solidFill>
                  <a:srgbClr val="000000"/>
                </a:solidFill>
                <a:latin typeface="Arimo Bold"/>
              </a:rPr>
              <a:t>-  Contract</a:t>
            </a:r>
          </a:p>
        </p:txBody>
      </p:sp>
      <p:sp>
        <p:nvSpPr>
          <p:cNvPr id="16" name="TextBox 16"/>
          <p:cNvSpPr txBox="1"/>
          <p:nvPr/>
        </p:nvSpPr>
        <p:spPr>
          <a:xfrm>
            <a:off x="8194316" y="6564917"/>
            <a:ext cx="9742222" cy="1424075"/>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 Because </a:t>
            </a:r>
            <a:r>
              <a:rPr lang="en-US" sz="2259" u="sng" dirty="0">
                <a:latin typeface="Arimo"/>
              </a:rPr>
              <a:t>Month to month contract have high monthly charges </a:t>
            </a:r>
            <a:r>
              <a:rPr lang="en-US" sz="2259" dirty="0">
                <a:latin typeface="Arimo"/>
              </a:rPr>
              <a:t>as compared to one year and two-year contract. As </a:t>
            </a:r>
            <a:r>
              <a:rPr lang="en-US" sz="2259" u="sng" dirty="0">
                <a:latin typeface="Arimo"/>
              </a:rPr>
              <a:t>month-to-month contract has more flexi so it is more prone to churn</a:t>
            </a:r>
          </a:p>
          <a:p>
            <a:pPr>
              <a:lnSpc>
                <a:spcPts val="2824"/>
              </a:lnSpc>
            </a:pPr>
            <a:endParaRPr lang="en-US" sz="2259" dirty="0">
              <a:solidFill>
                <a:srgbClr val="000000"/>
              </a:solidFill>
              <a:latin typeface="Arimo"/>
            </a:endParaRPr>
          </a:p>
        </p:txBody>
      </p:sp>
      <p:sp>
        <p:nvSpPr>
          <p:cNvPr id="17" name="TextBox 17"/>
          <p:cNvSpPr txBox="1"/>
          <p:nvPr/>
        </p:nvSpPr>
        <p:spPr>
          <a:xfrm>
            <a:off x="8128028" y="3160531"/>
            <a:ext cx="9974340" cy="2949975"/>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Findings :- </a:t>
            </a:r>
          </a:p>
          <a:p>
            <a:pPr marL="0" lvl="0" indent="0" algn="l">
              <a:lnSpc>
                <a:spcPts val="2902"/>
              </a:lnSpc>
              <a:spcBef>
                <a:spcPct val="0"/>
              </a:spcBef>
            </a:pPr>
            <a:r>
              <a:rPr lang="en-US" sz="2322" u="none" strike="noStrike" dirty="0">
                <a:solidFill>
                  <a:srgbClr val="000000"/>
                </a:solidFill>
                <a:latin typeface="Arimo"/>
              </a:rPr>
              <a:t>Customers with different contract types exhibit varying churn rates. Month to Month contract having highest Churn rate . There is 43% Churn rate in Month-to-Month Contract</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CE305285-FC4B-6AC1-E74D-049F964DD79B}"/>
              </a:ext>
            </a:extLst>
          </p:cNvPr>
          <p:cNvSpPr txBox="1"/>
          <p:nvPr/>
        </p:nvSpPr>
        <p:spPr>
          <a:xfrm>
            <a:off x="17678400" y="9910860"/>
            <a:ext cx="623539" cy="369332"/>
          </a:xfrm>
          <a:prstGeom prst="rect">
            <a:avLst/>
          </a:prstGeom>
          <a:noFill/>
        </p:spPr>
        <p:txBody>
          <a:bodyPr wrap="square" rtlCol="0">
            <a:spAutoFit/>
          </a:bodyPr>
          <a:lstStyle/>
          <a:p>
            <a:r>
              <a:rPr lang="en-US" dirty="0"/>
              <a:t>28</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76200"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54550" y="2651341"/>
            <a:ext cx="7772277" cy="5067950"/>
          </a:xfrm>
          <a:custGeom>
            <a:avLst/>
            <a:gdLst/>
            <a:ahLst/>
            <a:cxnLst/>
            <a:rect l="l" t="t" r="r" b="b"/>
            <a:pathLst>
              <a:path w="7772277" h="5067950">
                <a:moveTo>
                  <a:pt x="0" y="0"/>
                </a:moveTo>
                <a:lnTo>
                  <a:pt x="7772277" y="0"/>
                </a:lnTo>
                <a:lnTo>
                  <a:pt x="7772277" y="5067950"/>
                </a:lnTo>
                <a:lnTo>
                  <a:pt x="0" y="5067950"/>
                </a:lnTo>
                <a:lnTo>
                  <a:pt x="0" y="0"/>
                </a:lnTo>
                <a:close/>
              </a:path>
            </a:pathLst>
          </a:custGeom>
          <a:blipFill>
            <a:blip r:embed="rId6"/>
            <a:stretch>
              <a:fillRect/>
            </a:stretch>
          </a:blipFill>
        </p:spPr>
        <p:txBody>
          <a:bodyPr/>
          <a:lstStyle/>
          <a:p>
            <a:endParaRPr lang="en-IN"/>
          </a:p>
        </p:txBody>
      </p:sp>
      <p:sp>
        <p:nvSpPr>
          <p:cNvPr id="12" name="Freeform 12"/>
          <p:cNvSpPr/>
          <p:nvPr/>
        </p:nvSpPr>
        <p:spPr>
          <a:xfrm>
            <a:off x="6236644" y="3116904"/>
            <a:ext cx="1690183" cy="563394"/>
          </a:xfrm>
          <a:custGeom>
            <a:avLst/>
            <a:gdLst/>
            <a:ahLst/>
            <a:cxnLst/>
            <a:rect l="l" t="t" r="r" b="b"/>
            <a:pathLst>
              <a:path w="1690183" h="563394">
                <a:moveTo>
                  <a:pt x="0" y="0"/>
                </a:moveTo>
                <a:lnTo>
                  <a:pt x="1690183" y="0"/>
                </a:lnTo>
                <a:lnTo>
                  <a:pt x="1690183" y="563394"/>
                </a:lnTo>
                <a:lnTo>
                  <a:pt x="0" y="563394"/>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2514600" y="242280"/>
            <a:ext cx="12420600" cy="1204999"/>
          </a:xfrm>
          <a:prstGeom prst="rect">
            <a:avLst/>
          </a:prstGeom>
        </p:spPr>
        <p:txBody>
          <a:bodyPr wrap="square" lIns="0" tIns="0" rIns="0" bIns="0" rtlCol="0" anchor="t">
            <a:spAutoFit/>
          </a:bodyPr>
          <a:lstStyle/>
          <a:p>
            <a:pPr>
              <a:lnSpc>
                <a:spcPts val="4716"/>
              </a:lnSpc>
            </a:pPr>
            <a:r>
              <a:rPr lang="en-US" sz="3775" spc="-60" dirty="0">
                <a:solidFill>
                  <a:srgbClr val="000000"/>
                </a:solidFill>
                <a:latin typeface="Arimo Bold"/>
              </a:rPr>
              <a:t>Exploratory Data Analysis (EDA) - Univariate</a:t>
            </a:r>
          </a:p>
          <a:p>
            <a:pPr algn="l">
              <a:lnSpc>
                <a:spcPts val="4719"/>
              </a:lnSpc>
            </a:pPr>
            <a:endParaRPr lang="en-US" sz="3775" spc="-60" dirty="0">
              <a:solidFill>
                <a:srgbClr val="000000"/>
              </a:solidFill>
              <a:latin typeface="Arimo Bold"/>
            </a:endParaRPr>
          </a:p>
        </p:txBody>
      </p:sp>
      <p:sp>
        <p:nvSpPr>
          <p:cNvPr id="15" name="TextBox 15"/>
          <p:cNvSpPr txBox="1"/>
          <p:nvPr/>
        </p:nvSpPr>
        <p:spPr>
          <a:xfrm>
            <a:off x="5173416" y="1306542"/>
            <a:ext cx="8093567" cy="550084"/>
          </a:xfrm>
          <a:prstGeom prst="rect">
            <a:avLst/>
          </a:prstGeom>
        </p:spPr>
        <p:txBody>
          <a:bodyPr lIns="0" tIns="0" rIns="0" bIns="0" rtlCol="0" anchor="t">
            <a:spAutoFit/>
          </a:bodyPr>
          <a:lstStyle/>
          <a:p>
            <a:pPr marL="0" lvl="0" indent="0" algn="l">
              <a:lnSpc>
                <a:spcPts val="4219"/>
              </a:lnSpc>
              <a:spcBef>
                <a:spcPct val="0"/>
              </a:spcBef>
            </a:pPr>
            <a:r>
              <a:rPr lang="en-US" sz="3375" spc="-54" dirty="0">
                <a:solidFill>
                  <a:srgbClr val="000000"/>
                </a:solidFill>
                <a:latin typeface="Arimo Bold"/>
              </a:rPr>
              <a:t>Account information</a:t>
            </a:r>
            <a:r>
              <a:rPr lang="en-US" sz="3375" u="none" strike="noStrike" spc="-54" dirty="0">
                <a:solidFill>
                  <a:srgbClr val="000000"/>
                </a:solidFill>
                <a:latin typeface="Arimo Bold"/>
              </a:rPr>
              <a:t>-  Payment Method</a:t>
            </a:r>
          </a:p>
        </p:txBody>
      </p:sp>
      <p:sp>
        <p:nvSpPr>
          <p:cNvPr id="16" name="TextBox 16"/>
          <p:cNvSpPr txBox="1"/>
          <p:nvPr/>
        </p:nvSpPr>
        <p:spPr>
          <a:xfrm>
            <a:off x="8078257" y="5632675"/>
            <a:ext cx="9742222" cy="2128925"/>
          </a:xfrm>
          <a:prstGeom prst="rect">
            <a:avLst/>
          </a:prstGeom>
        </p:spPr>
        <p:txBody>
          <a:bodyPr lIns="0" tIns="0" rIns="0" bIns="0" rtlCol="0" anchor="t">
            <a:spAutoFit/>
          </a:bodyPr>
          <a:lstStyle/>
          <a:p>
            <a:pPr>
              <a:lnSpc>
                <a:spcPts val="2822"/>
              </a:lnSpc>
            </a:pPr>
            <a:r>
              <a:rPr lang="en-US" sz="2259" dirty="0">
                <a:solidFill>
                  <a:srgbClr val="000000"/>
                </a:solidFill>
                <a:latin typeface="Arimo Bold"/>
              </a:rPr>
              <a:t>Insight</a:t>
            </a:r>
            <a:r>
              <a:rPr lang="en-US" sz="2259" dirty="0">
                <a:solidFill>
                  <a:srgbClr val="000000"/>
                </a:solidFill>
                <a:latin typeface="Arimo"/>
              </a:rPr>
              <a:t> : </a:t>
            </a:r>
            <a:r>
              <a:rPr lang="en-US" sz="2259" dirty="0">
                <a:latin typeface="Arimo"/>
              </a:rPr>
              <a:t>Electronic check openness to alternative providers. Here </a:t>
            </a:r>
            <a:r>
              <a:rPr lang="en-US" sz="2259" u="sng" dirty="0">
                <a:latin typeface="Arimo"/>
              </a:rPr>
              <a:t>Customer has the control on the payment method 100% and make the payment as per their feasible time</a:t>
            </a:r>
            <a:r>
              <a:rPr lang="en-US" sz="2259" dirty="0">
                <a:latin typeface="Arimo"/>
              </a:rPr>
              <a:t>. Telco company should encourage to change the payment method to credit card or Bank </a:t>
            </a:r>
            <a:r>
              <a:rPr lang="en-US" sz="2259" dirty="0">
                <a:solidFill>
                  <a:srgbClr val="000000"/>
                </a:solidFill>
                <a:latin typeface="Arimo"/>
              </a:rPr>
              <a:t>transfer automatic.</a:t>
            </a:r>
          </a:p>
          <a:p>
            <a:pPr>
              <a:lnSpc>
                <a:spcPts val="2822"/>
              </a:lnSpc>
            </a:pPr>
            <a:endParaRPr lang="en-US" sz="2259" dirty="0">
              <a:solidFill>
                <a:srgbClr val="000000"/>
              </a:solidFill>
              <a:latin typeface="Arimo"/>
            </a:endParaRPr>
          </a:p>
          <a:p>
            <a:pPr>
              <a:lnSpc>
                <a:spcPts val="2824"/>
              </a:lnSpc>
            </a:pPr>
            <a:endParaRPr lang="en-US" sz="2259" dirty="0">
              <a:solidFill>
                <a:srgbClr val="000000"/>
              </a:solidFill>
              <a:latin typeface="Arimo"/>
            </a:endParaRPr>
          </a:p>
        </p:txBody>
      </p:sp>
      <p:sp>
        <p:nvSpPr>
          <p:cNvPr id="17" name="TextBox 17"/>
          <p:cNvSpPr txBox="1"/>
          <p:nvPr/>
        </p:nvSpPr>
        <p:spPr>
          <a:xfrm>
            <a:off x="8078257" y="2618317"/>
            <a:ext cx="9974340" cy="2603277"/>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latin typeface="Arimo Bold"/>
              </a:rPr>
              <a:t>Findings :- </a:t>
            </a:r>
          </a:p>
          <a:p>
            <a:pPr marL="0" lvl="0" indent="0" algn="l">
              <a:lnSpc>
                <a:spcPts val="2902"/>
              </a:lnSpc>
              <a:spcBef>
                <a:spcPct val="0"/>
              </a:spcBef>
            </a:pPr>
            <a:r>
              <a:rPr lang="en-US" sz="2322" u="sng" strike="noStrike" dirty="0">
                <a:latin typeface="Arimo"/>
              </a:rPr>
              <a:t>Customers with Electronic check payment method have high churn </a:t>
            </a:r>
            <a:r>
              <a:rPr lang="en-US" sz="2322" u="none" strike="noStrike" dirty="0">
                <a:latin typeface="Arimo"/>
              </a:rPr>
              <a:t>rate at 45% as compared to other payment method.</a:t>
            </a: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a:p>
            <a:pPr marL="0" lvl="0" indent="0" algn="l">
              <a:lnSpc>
                <a:spcPts val="2902"/>
              </a:lnSpc>
              <a:spcBef>
                <a:spcPct val="0"/>
              </a:spcBef>
            </a:pPr>
            <a:endParaRPr lang="en-US" sz="2322" u="none" strike="noStrike" dirty="0">
              <a:latin typeface="Arimo"/>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TextBox 18">
            <a:extLst>
              <a:ext uri="{FF2B5EF4-FFF2-40B4-BE49-F238E27FC236}">
                <a16:creationId xmlns:a16="http://schemas.microsoft.com/office/drawing/2014/main" id="{CA972133-F844-5AEC-ACB5-AD1431A2943A}"/>
              </a:ext>
            </a:extLst>
          </p:cNvPr>
          <p:cNvSpPr txBox="1"/>
          <p:nvPr/>
        </p:nvSpPr>
        <p:spPr>
          <a:xfrm>
            <a:off x="17899850" y="9957099"/>
            <a:ext cx="609600" cy="369332"/>
          </a:xfrm>
          <a:prstGeom prst="rect">
            <a:avLst/>
          </a:prstGeom>
          <a:noFill/>
        </p:spPr>
        <p:txBody>
          <a:bodyPr wrap="square" rtlCol="0">
            <a:spAutoFit/>
          </a:bodyPr>
          <a:lstStyle/>
          <a:p>
            <a:r>
              <a:rPr lang="en-US" dirty="0"/>
              <a:t>29</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ity skyline with blue circles and a network&#10;&#10;Description automatically generated with medium confidence">
            <a:extLst>
              <a:ext uri="{FF2B5EF4-FFF2-40B4-BE49-F238E27FC236}">
                <a16:creationId xmlns:a16="http://schemas.microsoft.com/office/drawing/2014/main" id="{7ED636B2-6527-11EF-5406-DC7EF243C51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8287999" cy="10275090"/>
          </a:xfrm>
          <a:prstGeom prst="rect">
            <a:avLst/>
          </a:prstGeom>
          <a:effectLst>
            <a:glow rad="127000">
              <a:schemeClr val="accent1"/>
            </a:glow>
          </a:effectLst>
        </p:spPr>
      </p:pic>
      <p:sp>
        <p:nvSpPr>
          <p:cNvPr id="3" name="Freeform 3"/>
          <p:cNvSpPr/>
          <p:nvPr/>
        </p:nvSpPr>
        <p:spPr>
          <a:xfrm>
            <a:off x="133436" y="113763"/>
            <a:ext cx="1175103" cy="1095032"/>
          </a:xfrm>
          <a:custGeom>
            <a:avLst/>
            <a:gdLst/>
            <a:ahLst/>
            <a:cxnLst/>
            <a:rect l="l" t="t" r="r" b="b"/>
            <a:pathLst>
              <a:path w="617577" h="995870">
                <a:moveTo>
                  <a:pt x="0" y="0"/>
                </a:moveTo>
                <a:lnTo>
                  <a:pt x="617576" y="0"/>
                </a:lnTo>
                <a:lnTo>
                  <a:pt x="617576" y="995869"/>
                </a:lnTo>
                <a:lnTo>
                  <a:pt x="0" y="995869"/>
                </a:lnTo>
                <a:lnTo>
                  <a:pt x="0" y="0"/>
                </a:lnTo>
                <a:close/>
              </a:path>
            </a:pathLst>
          </a:custGeom>
          <a:blipFill>
            <a:blip r:embed="rId4">
              <a:alphaModFix/>
              <a:duotone>
                <a:schemeClr val="bg2">
                  <a:shade val="45000"/>
                  <a:satMod val="135000"/>
                </a:schemeClr>
                <a:prstClr val="white"/>
              </a:duotone>
            </a:blip>
            <a:stretch>
              <a:fillRect r="-2"/>
            </a:stretch>
          </a:blipFill>
        </p:spPr>
        <p:txBody>
          <a:bodyPr/>
          <a:lstStyle/>
          <a:p>
            <a:endParaRPr lang="en-IN"/>
          </a:p>
        </p:txBody>
      </p:sp>
      <p:sp>
        <p:nvSpPr>
          <p:cNvPr id="4" name="Freeform 4"/>
          <p:cNvSpPr/>
          <p:nvPr/>
        </p:nvSpPr>
        <p:spPr>
          <a:xfrm>
            <a:off x="16056229" y="9279220"/>
            <a:ext cx="2089236" cy="995870"/>
          </a:xfrm>
          <a:custGeom>
            <a:avLst/>
            <a:gdLst/>
            <a:ahLst/>
            <a:cxnLst/>
            <a:rect l="l" t="t" r="r" b="b"/>
            <a:pathLst>
              <a:path w="2089236" h="995870">
                <a:moveTo>
                  <a:pt x="0" y="0"/>
                </a:moveTo>
                <a:lnTo>
                  <a:pt x="2089236" y="0"/>
                </a:lnTo>
                <a:lnTo>
                  <a:pt x="2089236" y="995869"/>
                </a:lnTo>
                <a:lnTo>
                  <a:pt x="0" y="995869"/>
                </a:lnTo>
                <a:lnTo>
                  <a:pt x="0" y="0"/>
                </a:lnTo>
                <a:close/>
              </a:path>
            </a:pathLst>
          </a:custGeom>
          <a:blipFill>
            <a:blip r:embed="rId5"/>
            <a:stretch>
              <a:fillRect/>
            </a:stretch>
          </a:blipFill>
        </p:spPr>
        <p:txBody>
          <a:bodyPr/>
          <a:lstStyle/>
          <a:p>
            <a:endParaRPr lang="en-IN"/>
          </a:p>
        </p:txBody>
      </p:sp>
      <p:sp>
        <p:nvSpPr>
          <p:cNvPr id="12" name="TextBox 12"/>
          <p:cNvSpPr txBox="1"/>
          <p:nvPr/>
        </p:nvSpPr>
        <p:spPr>
          <a:xfrm>
            <a:off x="1455128" y="1843121"/>
            <a:ext cx="8640143" cy="513602"/>
          </a:xfrm>
          <a:prstGeom prst="rect">
            <a:avLst/>
          </a:prstGeom>
        </p:spPr>
        <p:txBody>
          <a:bodyPr lIns="0" tIns="0" rIns="0" bIns="0" rtlCol="0" anchor="t">
            <a:spAutoFit/>
          </a:bodyPr>
          <a:lstStyle/>
          <a:p>
            <a:pPr algn="l">
              <a:lnSpc>
                <a:spcPts val="3888"/>
              </a:lnSpc>
            </a:pPr>
            <a:r>
              <a:rPr lang="en-US" sz="3600" spc="33" dirty="0">
                <a:solidFill>
                  <a:srgbClr val="FFFFFF"/>
                </a:solidFill>
                <a:latin typeface="Adobe Garamond Pro Bold" panose="02020702060506020403" pitchFamily="18" charset="0"/>
              </a:rPr>
              <a:t>Participants:</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56463" y="113763"/>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9">
            <a:extLst>
              <a:ext uri="{FF2B5EF4-FFF2-40B4-BE49-F238E27FC236}">
                <a16:creationId xmlns:a16="http://schemas.microsoft.com/office/drawing/2014/main" id="{E1FE84A9-0874-8A81-56BF-CDAEB54E8F22}"/>
              </a:ext>
            </a:extLst>
          </p:cNvPr>
          <p:cNvSpPr txBox="1"/>
          <p:nvPr/>
        </p:nvSpPr>
        <p:spPr>
          <a:xfrm>
            <a:off x="1333400" y="2935471"/>
            <a:ext cx="5082717" cy="646331"/>
          </a:xfrm>
          <a:prstGeom prst="rect">
            <a:avLst/>
          </a:prstGeom>
          <a:noFill/>
        </p:spPr>
        <p:txBody>
          <a:bodyPr wrap="square" rtlCol="0">
            <a:spAutoFit/>
          </a:bodyPr>
          <a:lstStyle/>
          <a:p>
            <a:r>
              <a:rPr lang="en-US" sz="2800" b="1" dirty="0">
                <a:solidFill>
                  <a:schemeClr val="bg1"/>
                </a:solidFill>
                <a:cs typeface="Aharoni" panose="02010803020104030203" pitchFamily="2" charset="-79"/>
              </a:rPr>
              <a:t>Mr.</a:t>
            </a:r>
            <a:r>
              <a:rPr lang="en-US" sz="3600" b="1" dirty="0">
                <a:solidFill>
                  <a:schemeClr val="bg1"/>
                </a:solidFill>
                <a:latin typeface="Aharoni" panose="02010803020104030203" pitchFamily="2" charset="-79"/>
                <a:cs typeface="Aharoni" panose="02010803020104030203" pitchFamily="2" charset="-79"/>
              </a:rPr>
              <a:t> </a:t>
            </a:r>
            <a:r>
              <a:rPr lang="en-US" sz="2800" b="1" dirty="0">
                <a:solidFill>
                  <a:schemeClr val="bg1"/>
                </a:solidFill>
                <a:cs typeface="Aharoni" panose="02010803020104030203" pitchFamily="2" charset="-79"/>
              </a:rPr>
              <a:t>Dilip Meher</a:t>
            </a:r>
            <a:endParaRPr lang="en-IN" sz="3200" b="1" dirty="0">
              <a:solidFill>
                <a:schemeClr val="bg1"/>
              </a:solidFill>
              <a:cs typeface="Aharoni" panose="02010803020104030203" pitchFamily="2" charset="-79"/>
            </a:endParaRPr>
          </a:p>
        </p:txBody>
      </p:sp>
      <p:sp>
        <p:nvSpPr>
          <p:cNvPr id="11" name="TextBox 10">
            <a:extLst>
              <a:ext uri="{FF2B5EF4-FFF2-40B4-BE49-F238E27FC236}">
                <a16:creationId xmlns:a16="http://schemas.microsoft.com/office/drawing/2014/main" id="{8717EE21-D5BF-2520-41F2-838B8811CB7F}"/>
              </a:ext>
            </a:extLst>
          </p:cNvPr>
          <p:cNvSpPr txBox="1"/>
          <p:nvPr/>
        </p:nvSpPr>
        <p:spPr>
          <a:xfrm>
            <a:off x="1308539" y="3789057"/>
            <a:ext cx="6248400" cy="523220"/>
          </a:xfrm>
          <a:prstGeom prst="rect">
            <a:avLst/>
          </a:prstGeom>
          <a:noFill/>
        </p:spPr>
        <p:txBody>
          <a:bodyPr wrap="square" rtlCol="0">
            <a:spAutoFit/>
          </a:bodyPr>
          <a:lstStyle/>
          <a:p>
            <a:r>
              <a:rPr lang="en-US" sz="2800" b="1" dirty="0">
                <a:solidFill>
                  <a:schemeClr val="bg1"/>
                </a:solidFill>
                <a:cs typeface="Aldhabi" panose="020F0502020204030204" pitchFamily="2" charset="-78"/>
              </a:rPr>
              <a:t>Ms</a:t>
            </a:r>
            <a:r>
              <a:rPr lang="en-US" sz="2800" b="1" dirty="0">
                <a:solidFill>
                  <a:schemeClr val="bg1"/>
                </a:solidFill>
                <a:cs typeface="Aharoni" panose="02010803020104030203" pitchFamily="2" charset="-79"/>
              </a:rPr>
              <a:t>. Dipanwita Das Chakrabarty</a:t>
            </a:r>
            <a:r>
              <a:rPr lang="en-US" sz="2400" b="1" dirty="0">
                <a:solidFill>
                  <a:schemeClr val="bg1"/>
                </a:solidFill>
                <a:cs typeface="Aharoni" panose="02010803020104030203" pitchFamily="2" charset="-79"/>
              </a:rPr>
              <a:t> </a:t>
            </a:r>
            <a:endParaRPr lang="en-IN" sz="2800" b="1" dirty="0">
              <a:solidFill>
                <a:schemeClr val="bg1"/>
              </a:solidFill>
              <a:cs typeface="Aharoni" panose="02010803020104030203" pitchFamily="2" charset="-79"/>
            </a:endParaRPr>
          </a:p>
        </p:txBody>
      </p:sp>
      <p:sp>
        <p:nvSpPr>
          <p:cNvPr id="14" name="TextBox 13">
            <a:extLst>
              <a:ext uri="{FF2B5EF4-FFF2-40B4-BE49-F238E27FC236}">
                <a16:creationId xmlns:a16="http://schemas.microsoft.com/office/drawing/2014/main" id="{4777BE86-19DE-EFA8-FA8F-98C3296E6337}"/>
              </a:ext>
            </a:extLst>
          </p:cNvPr>
          <p:cNvSpPr txBox="1"/>
          <p:nvPr/>
        </p:nvSpPr>
        <p:spPr>
          <a:xfrm>
            <a:off x="1308539" y="4336802"/>
            <a:ext cx="3772134" cy="671851"/>
          </a:xfrm>
          <a:prstGeom prst="rect">
            <a:avLst/>
          </a:prstGeom>
          <a:noFill/>
        </p:spPr>
        <p:txBody>
          <a:bodyPr wrap="square" rtlCol="0">
            <a:spAutoFit/>
          </a:bodyPr>
          <a:lstStyle/>
          <a:p>
            <a:pPr algn="l">
              <a:lnSpc>
                <a:spcPct val="150000"/>
              </a:lnSpc>
            </a:pPr>
            <a:r>
              <a:rPr lang="en-US" sz="2800" b="1" dirty="0">
                <a:solidFill>
                  <a:schemeClr val="bg1"/>
                </a:solidFill>
                <a:cs typeface="Aharoni" panose="02010803020104030203" pitchFamily="2" charset="-79"/>
              </a:rPr>
              <a:t>Ms. Sweta Dixit</a:t>
            </a:r>
          </a:p>
        </p:txBody>
      </p:sp>
      <p:sp>
        <p:nvSpPr>
          <p:cNvPr id="15" name="TextBox 14">
            <a:extLst>
              <a:ext uri="{FF2B5EF4-FFF2-40B4-BE49-F238E27FC236}">
                <a16:creationId xmlns:a16="http://schemas.microsoft.com/office/drawing/2014/main" id="{067955A8-5FC1-F21D-863A-26645F689448}"/>
              </a:ext>
            </a:extLst>
          </p:cNvPr>
          <p:cNvSpPr txBox="1"/>
          <p:nvPr/>
        </p:nvSpPr>
        <p:spPr>
          <a:xfrm>
            <a:off x="1274126" y="5057703"/>
            <a:ext cx="4156027" cy="523220"/>
          </a:xfrm>
          <a:prstGeom prst="rect">
            <a:avLst/>
          </a:prstGeom>
          <a:noFill/>
        </p:spPr>
        <p:txBody>
          <a:bodyPr wrap="square" rtlCol="0">
            <a:spAutoFit/>
          </a:bodyPr>
          <a:lstStyle/>
          <a:p>
            <a:r>
              <a:rPr lang="en-US" sz="2800" b="1" dirty="0">
                <a:solidFill>
                  <a:schemeClr val="bg1"/>
                </a:solidFill>
                <a:cs typeface="Aharoni" panose="02010803020104030203" pitchFamily="2" charset="-79"/>
              </a:rPr>
              <a:t>Mr. Shobhit Sharan</a:t>
            </a:r>
            <a:endParaRPr lang="en-IN" sz="2800" b="1" dirty="0">
              <a:solidFill>
                <a:schemeClr val="bg1"/>
              </a:solidFill>
              <a:cs typeface="Aharoni" panose="02010803020104030203" pitchFamily="2" charset="-79"/>
            </a:endParaRPr>
          </a:p>
        </p:txBody>
      </p:sp>
      <p:sp>
        <p:nvSpPr>
          <p:cNvPr id="17" name="TextBox 16">
            <a:extLst>
              <a:ext uri="{FF2B5EF4-FFF2-40B4-BE49-F238E27FC236}">
                <a16:creationId xmlns:a16="http://schemas.microsoft.com/office/drawing/2014/main" id="{22D7D5F8-6AB4-DA52-3E95-AA7CDCAD8EB9}"/>
              </a:ext>
            </a:extLst>
          </p:cNvPr>
          <p:cNvSpPr txBox="1"/>
          <p:nvPr/>
        </p:nvSpPr>
        <p:spPr>
          <a:xfrm>
            <a:off x="1274126" y="5712544"/>
            <a:ext cx="4348887" cy="523220"/>
          </a:xfrm>
          <a:prstGeom prst="rect">
            <a:avLst/>
          </a:prstGeom>
          <a:noFill/>
        </p:spPr>
        <p:txBody>
          <a:bodyPr wrap="square" rtlCol="0">
            <a:spAutoFit/>
          </a:bodyPr>
          <a:lstStyle/>
          <a:p>
            <a:r>
              <a:rPr lang="en-US" sz="2800" b="1" dirty="0">
                <a:solidFill>
                  <a:schemeClr val="bg1"/>
                </a:solidFill>
                <a:cs typeface="Aharoni" panose="02010803020104030203" pitchFamily="2" charset="-79"/>
              </a:rPr>
              <a:t>Mr. Sudhanshu Mittal</a:t>
            </a:r>
            <a:endParaRPr lang="en-IN" sz="2800" b="1" dirty="0">
              <a:solidFill>
                <a:schemeClr val="bg1"/>
              </a:solidFill>
              <a:cs typeface="Aharoni" panose="02010803020104030203" pitchFamily="2" charset="-79"/>
            </a:endParaRPr>
          </a:p>
        </p:txBody>
      </p:sp>
      <p:sp>
        <p:nvSpPr>
          <p:cNvPr id="18" name="TextBox 17">
            <a:extLst>
              <a:ext uri="{FF2B5EF4-FFF2-40B4-BE49-F238E27FC236}">
                <a16:creationId xmlns:a16="http://schemas.microsoft.com/office/drawing/2014/main" id="{D46F5B24-8229-0B4D-7766-1467DD3ABF15}"/>
              </a:ext>
            </a:extLst>
          </p:cNvPr>
          <p:cNvSpPr txBox="1"/>
          <p:nvPr/>
        </p:nvSpPr>
        <p:spPr>
          <a:xfrm>
            <a:off x="1308539" y="6368583"/>
            <a:ext cx="4438081" cy="1077218"/>
          </a:xfrm>
          <a:prstGeom prst="rect">
            <a:avLst/>
          </a:prstGeom>
          <a:noFill/>
        </p:spPr>
        <p:txBody>
          <a:bodyPr wrap="square" rtlCol="0">
            <a:spAutoFit/>
          </a:bodyPr>
          <a:lstStyle/>
          <a:p>
            <a:r>
              <a:rPr lang="en-US" sz="2800" b="1" spc="26" dirty="0">
                <a:solidFill>
                  <a:schemeClr val="bg1"/>
                </a:solidFill>
                <a:ea typeface="Tahoma" panose="020B0604030504040204" pitchFamily="34" charset="0"/>
                <a:cs typeface="Aharoni" panose="02010803020104030203" pitchFamily="2" charset="-79"/>
              </a:rPr>
              <a:t>Ms. Suchismita Dash</a:t>
            </a:r>
          </a:p>
          <a:p>
            <a:endParaRPr lang="en-IN" sz="3600" dirty="0">
              <a:solidFill>
                <a:schemeClr val="bg1"/>
              </a:solidFill>
              <a:cs typeface="Aharoni" panose="02010803020104030203" pitchFamily="2" charset="-79"/>
            </a:endParaRPr>
          </a:p>
        </p:txBody>
      </p:sp>
      <p:sp>
        <p:nvSpPr>
          <p:cNvPr id="19" name="TextBox 18">
            <a:extLst>
              <a:ext uri="{FF2B5EF4-FFF2-40B4-BE49-F238E27FC236}">
                <a16:creationId xmlns:a16="http://schemas.microsoft.com/office/drawing/2014/main" id="{2971E569-A468-8548-4FD8-EF9DA3DD133E}"/>
              </a:ext>
            </a:extLst>
          </p:cNvPr>
          <p:cNvSpPr txBox="1"/>
          <p:nvPr/>
        </p:nvSpPr>
        <p:spPr>
          <a:xfrm>
            <a:off x="1274126" y="6981190"/>
            <a:ext cx="4399093" cy="800219"/>
          </a:xfrm>
          <a:prstGeom prst="rect">
            <a:avLst/>
          </a:prstGeom>
          <a:noFill/>
        </p:spPr>
        <p:txBody>
          <a:bodyPr wrap="square" rtlCol="0">
            <a:spAutoFit/>
          </a:bodyPr>
          <a:lstStyle/>
          <a:p>
            <a:r>
              <a:rPr lang="en-US" sz="2800" b="1" spc="26" dirty="0">
                <a:solidFill>
                  <a:schemeClr val="bg1"/>
                </a:solidFill>
                <a:ea typeface="Tahoma" panose="020B0604030504040204" pitchFamily="34" charset="0"/>
                <a:cs typeface="Tahoma" panose="020B0604030504040204" pitchFamily="34" charset="0"/>
              </a:rPr>
              <a:t>Mr. Gaurav Maheshwari</a:t>
            </a:r>
          </a:p>
          <a:p>
            <a:endParaRPr lang="en-IN" dirty="0">
              <a:solidFill>
                <a:schemeClr val="bg1"/>
              </a:solidFill>
            </a:endParaRPr>
          </a:p>
        </p:txBody>
      </p:sp>
      <p:pic>
        <p:nvPicPr>
          <p:cNvPr id="29" name="Picture 28" descr="A person smiling for a picture&#10;&#10;Description automatically generated">
            <a:extLst>
              <a:ext uri="{FF2B5EF4-FFF2-40B4-BE49-F238E27FC236}">
                <a16:creationId xmlns:a16="http://schemas.microsoft.com/office/drawing/2014/main" id="{7E691F70-DA75-06E7-00A9-3399DF8B1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8400" y="1759309"/>
            <a:ext cx="1524000" cy="2058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descr="A person sitting in a bus&#10;&#10;Description automatically generated">
            <a:extLst>
              <a:ext uri="{FF2B5EF4-FFF2-40B4-BE49-F238E27FC236}">
                <a16:creationId xmlns:a16="http://schemas.microsoft.com/office/drawing/2014/main" id="{0EAA3231-514E-EED6-FFB6-126E33DFD6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5800" y="2697012"/>
            <a:ext cx="1788802" cy="1744081"/>
          </a:xfrm>
          <a:prstGeom prst="rect">
            <a:avLst/>
          </a:prstGeom>
        </p:spPr>
      </p:pic>
      <p:pic>
        <p:nvPicPr>
          <p:cNvPr id="34" name="Picture 33" descr="A person taking a selfie&#10;&#10;Description automatically generated">
            <a:extLst>
              <a:ext uri="{FF2B5EF4-FFF2-40B4-BE49-F238E27FC236}">
                <a16:creationId xmlns:a16="http://schemas.microsoft.com/office/drawing/2014/main" id="{C50A2717-B8F9-225B-871F-01174BEFBFF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887449" y="942761"/>
            <a:ext cx="1943101" cy="19377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Picture 36" descr="A person in a suit&#10;&#10;Description automatically generated">
            <a:extLst>
              <a:ext uri="{FF2B5EF4-FFF2-40B4-BE49-F238E27FC236}">
                <a16:creationId xmlns:a16="http://schemas.microsoft.com/office/drawing/2014/main" id="{3FBBC2C0-62D4-933B-6D7A-FA76E16779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5800" y="6365033"/>
            <a:ext cx="1966913" cy="22525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 name="Picture 39" descr="A person taking a selfie&#10;&#10;Description automatically generated">
            <a:extLst>
              <a:ext uri="{FF2B5EF4-FFF2-40B4-BE49-F238E27FC236}">
                <a16:creationId xmlns:a16="http://schemas.microsoft.com/office/drawing/2014/main" id="{8039CDE3-F166-F5DA-97D5-A0236EBED9A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39400" y="4495596"/>
            <a:ext cx="1966913" cy="25509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Picture 41" descr="A person smiling for a picture&#10;&#10;Description automatically generated">
            <a:extLst>
              <a:ext uri="{FF2B5EF4-FFF2-40B4-BE49-F238E27FC236}">
                <a16:creationId xmlns:a16="http://schemas.microsoft.com/office/drawing/2014/main" id="{F1F809D3-312A-3803-592D-BA3B28B715D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669079" y="3619923"/>
            <a:ext cx="2386901" cy="20387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Picture 43" descr="A person with glasses smiling&#10;&#10;Description automatically generated">
            <a:extLst>
              <a:ext uri="{FF2B5EF4-FFF2-40B4-BE49-F238E27FC236}">
                <a16:creationId xmlns:a16="http://schemas.microsoft.com/office/drawing/2014/main" id="{8793C1B6-C224-A1BE-2741-E3A61FCD5C2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437060" y="5355971"/>
            <a:ext cx="2084354" cy="2084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12344253"/>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2" name="chimes.wav"/>
          </p:stSnd>
        </p:sndAc>
      </p:transition>
    </mc:Choice>
    <mc:Fallback xmlns="">
      <p:transition spd="slow">
        <p:split orient="vert"/>
        <p:sndAc>
          <p:stSnd>
            <p:snd r:embed="rId1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arn(inVertical)">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barn(inVertical)">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barn(inVertical)">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barn(inVertical)">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arn(inVertical)">
                                      <p:cBhvr>
                                        <p:cTn id="69" dur="500"/>
                                        <p:tgtEl>
                                          <p:spTgt spid="37"/>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barn(inVertical)">
                                      <p:cBhvr>
                                        <p:cTn id="74" dur="500"/>
                                        <p:tgtEl>
                                          <p:spTgt spid="44"/>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barn(inVertical)">
                                      <p:cBhvr>
                                        <p:cTn id="7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b="1">
              <a:latin typeface="Abadi" panose="020B0604020104020204" pitchFamily="34" charset="0"/>
            </a:endParaRPr>
          </a:p>
        </p:txBody>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b="1">
              <a:latin typeface="Abadi" panose="020B0604020104020204" pitchFamily="34" charset="0"/>
            </a:endParaRPr>
          </a:p>
        </p:txBody>
      </p:sp>
      <p:grpSp>
        <p:nvGrpSpPr>
          <p:cNvPr id="6" name="Group 6"/>
          <p:cNvGrpSpPr/>
          <p:nvPr/>
        </p:nvGrpSpPr>
        <p:grpSpPr>
          <a:xfrm>
            <a:off x="0"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b="1">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b="1">
              <a:latin typeface="Abadi" panose="020B0604020104020204" pitchFamily="34" charset="0"/>
            </a:endParaRPr>
          </a:p>
        </p:txBody>
      </p:sp>
      <p:sp>
        <p:nvSpPr>
          <p:cNvPr id="11" name="Freeform 11"/>
          <p:cNvSpPr/>
          <p:nvPr/>
        </p:nvSpPr>
        <p:spPr>
          <a:xfrm>
            <a:off x="133434" y="1914526"/>
            <a:ext cx="8400965" cy="3700462"/>
          </a:xfrm>
          <a:custGeom>
            <a:avLst/>
            <a:gdLst/>
            <a:ahLst/>
            <a:cxnLst/>
            <a:rect l="l" t="t" r="r" b="b"/>
            <a:pathLst>
              <a:path w="8137094" h="3696074">
                <a:moveTo>
                  <a:pt x="0" y="0"/>
                </a:moveTo>
                <a:lnTo>
                  <a:pt x="8137095" y="0"/>
                </a:lnTo>
                <a:lnTo>
                  <a:pt x="8137095" y="3696074"/>
                </a:lnTo>
                <a:lnTo>
                  <a:pt x="0" y="3696074"/>
                </a:lnTo>
                <a:lnTo>
                  <a:pt x="0" y="0"/>
                </a:lnTo>
                <a:close/>
              </a:path>
            </a:pathLst>
          </a:custGeom>
          <a:blipFill>
            <a:blip r:embed="rId6"/>
            <a:stretch>
              <a:fillRect/>
            </a:stretch>
          </a:blipFill>
        </p:spPr>
        <p:txBody>
          <a:bodyPr/>
          <a:lstStyle/>
          <a:p>
            <a:endParaRPr lang="en-IN" b="1">
              <a:latin typeface="Abadi" panose="020B0604020104020204" pitchFamily="34" charset="0"/>
            </a:endParaRPr>
          </a:p>
        </p:txBody>
      </p:sp>
      <p:sp>
        <p:nvSpPr>
          <p:cNvPr id="12" name="Freeform 12"/>
          <p:cNvSpPr/>
          <p:nvPr/>
        </p:nvSpPr>
        <p:spPr>
          <a:xfrm>
            <a:off x="8799592" y="1928813"/>
            <a:ext cx="9488407" cy="3709637"/>
          </a:xfrm>
          <a:custGeom>
            <a:avLst/>
            <a:gdLst/>
            <a:ahLst/>
            <a:cxnLst/>
            <a:rect l="l" t="t" r="r" b="b"/>
            <a:pathLst>
              <a:path w="9801004" h="3662435">
                <a:moveTo>
                  <a:pt x="0" y="0"/>
                </a:moveTo>
                <a:lnTo>
                  <a:pt x="9801004" y="0"/>
                </a:lnTo>
                <a:lnTo>
                  <a:pt x="9801004" y="3662435"/>
                </a:lnTo>
                <a:lnTo>
                  <a:pt x="0" y="3662435"/>
                </a:lnTo>
                <a:lnTo>
                  <a:pt x="0" y="0"/>
                </a:lnTo>
                <a:close/>
              </a:path>
            </a:pathLst>
          </a:custGeom>
          <a:blipFill>
            <a:blip r:embed="rId7"/>
            <a:stretch>
              <a:fillRect t="-1230" b="-1230"/>
            </a:stretch>
          </a:blipFill>
        </p:spPr>
        <p:txBody>
          <a:bodyPr/>
          <a:lstStyle/>
          <a:p>
            <a:endParaRPr lang="en-IN" b="1">
              <a:latin typeface="Abadi" panose="020B0604020104020204" pitchFamily="34" charset="0"/>
            </a:endParaRPr>
          </a:p>
        </p:txBody>
      </p:sp>
      <p:sp>
        <p:nvSpPr>
          <p:cNvPr id="13" name="TextBox 13"/>
          <p:cNvSpPr txBox="1"/>
          <p:nvPr/>
        </p:nvSpPr>
        <p:spPr>
          <a:xfrm>
            <a:off x="581068" y="9639648"/>
            <a:ext cx="4375711" cy="272767"/>
          </a:xfrm>
          <a:prstGeom prst="rect">
            <a:avLst/>
          </a:prstGeom>
        </p:spPr>
        <p:txBody>
          <a:bodyPr lIns="0" tIns="0" rIns="0" bIns="0" rtlCol="0" anchor="t">
            <a:spAutoFit/>
          </a:bodyPr>
          <a:lstStyle/>
          <a:p>
            <a:pPr algn="l">
              <a:lnSpc>
                <a:spcPts val="2196"/>
              </a:lnSpc>
            </a:pPr>
            <a:r>
              <a:rPr lang="en-US" sz="1830" b="1" spc="17">
                <a:solidFill>
                  <a:srgbClr val="000000"/>
                </a:solidFill>
                <a:latin typeface="Abadi" panose="020B0604020104020204" pitchFamily="34" charset="0"/>
              </a:rPr>
              <a:t>© 2021 Jigsaw Academy Education Pvt Ltd.</a:t>
            </a:r>
          </a:p>
        </p:txBody>
      </p:sp>
      <p:sp>
        <p:nvSpPr>
          <p:cNvPr id="14" name="TextBox 14"/>
          <p:cNvSpPr txBox="1"/>
          <p:nvPr/>
        </p:nvSpPr>
        <p:spPr>
          <a:xfrm>
            <a:off x="5429243" y="232473"/>
            <a:ext cx="8625365" cy="1170341"/>
          </a:xfrm>
          <a:prstGeom prst="rect">
            <a:avLst/>
          </a:prstGeom>
        </p:spPr>
        <p:txBody>
          <a:bodyPr lIns="0" tIns="0" rIns="0" bIns="0" rtlCol="0" anchor="t">
            <a:spAutoFit/>
          </a:bodyPr>
          <a:lstStyle/>
          <a:p>
            <a:pPr>
              <a:lnSpc>
                <a:spcPts val="4559"/>
              </a:lnSpc>
            </a:pPr>
            <a:r>
              <a:rPr lang="en-US" sz="3650" b="1" spc="-58" dirty="0">
                <a:solidFill>
                  <a:srgbClr val="000000"/>
                </a:solidFill>
                <a:latin typeface="Abadi" panose="020B0604020104020204" pitchFamily="34" charset="0"/>
              </a:rPr>
              <a:t>Exploratory Data Analysis (EDA)</a:t>
            </a:r>
          </a:p>
          <a:p>
            <a:pPr algn="l">
              <a:lnSpc>
                <a:spcPts val="4562"/>
              </a:lnSpc>
            </a:pPr>
            <a:endParaRPr lang="en-US" sz="3650" b="1" spc="-58" dirty="0">
              <a:solidFill>
                <a:srgbClr val="000000"/>
              </a:solidFill>
              <a:latin typeface="Abadi" panose="020B0604020104020204" pitchFamily="34" charset="0"/>
            </a:endParaRPr>
          </a:p>
        </p:txBody>
      </p:sp>
      <p:sp>
        <p:nvSpPr>
          <p:cNvPr id="15" name="TextBox 15"/>
          <p:cNvSpPr txBox="1"/>
          <p:nvPr/>
        </p:nvSpPr>
        <p:spPr>
          <a:xfrm>
            <a:off x="8600196" y="6018545"/>
            <a:ext cx="9175811" cy="1282402"/>
          </a:xfrm>
          <a:prstGeom prst="rect">
            <a:avLst/>
          </a:prstGeom>
        </p:spPr>
        <p:txBody>
          <a:bodyPr lIns="0" tIns="0" rIns="0" bIns="0" rtlCol="0" anchor="t">
            <a:spAutoFit/>
          </a:bodyPr>
          <a:lstStyle/>
          <a:p>
            <a:pPr marL="0" lvl="0" indent="0" algn="just">
              <a:lnSpc>
                <a:spcPts val="2540"/>
              </a:lnSpc>
              <a:spcBef>
                <a:spcPct val="0"/>
              </a:spcBef>
            </a:pPr>
            <a:r>
              <a:rPr lang="en-US" sz="2259" u="sng" dirty="0">
                <a:latin typeface="Arimo"/>
              </a:rPr>
              <a:t>Tenure groups of 1-12 and 13–24</a:t>
            </a:r>
            <a:r>
              <a:rPr lang="en-US" sz="2259" dirty="0">
                <a:latin typeface="Arimo"/>
              </a:rPr>
              <a:t> are churning more which can be intuitively understood from the fact that teens and early 20s customers are changing their telecom services more frequently and thus are not so loyal customers</a:t>
            </a:r>
          </a:p>
        </p:txBody>
      </p:sp>
      <p:sp>
        <p:nvSpPr>
          <p:cNvPr id="16" name="TextBox 16"/>
          <p:cNvSpPr txBox="1"/>
          <p:nvPr/>
        </p:nvSpPr>
        <p:spPr>
          <a:xfrm>
            <a:off x="279970" y="5989080"/>
            <a:ext cx="7990559" cy="1282402"/>
          </a:xfrm>
          <a:prstGeom prst="rect">
            <a:avLst/>
          </a:prstGeom>
        </p:spPr>
        <p:txBody>
          <a:bodyPr lIns="0" tIns="0" rIns="0" bIns="0" rtlCol="0" anchor="t">
            <a:spAutoFit/>
          </a:bodyPr>
          <a:lstStyle/>
          <a:p>
            <a:pPr marL="0" lvl="0" indent="0" algn="just">
              <a:lnSpc>
                <a:spcPts val="2540"/>
              </a:lnSpc>
              <a:spcBef>
                <a:spcPct val="0"/>
              </a:spcBef>
            </a:pPr>
            <a:r>
              <a:rPr lang="en-US" sz="2259" u="sng" dirty="0">
                <a:latin typeface="Arimo"/>
              </a:rPr>
              <a:t>If we analyze the churn rate over the course of one year by breaking it down into monthly fractions</a:t>
            </a:r>
            <a:r>
              <a:rPr lang="en-US" sz="2259" dirty="0">
                <a:latin typeface="Arimo"/>
              </a:rPr>
              <a:t>, we can observe that the first month has the highest churn rate, followed by the second, third, and fourth months</a:t>
            </a:r>
          </a:p>
        </p:txBody>
      </p:sp>
      <p:sp>
        <p:nvSpPr>
          <p:cNvPr id="17" name="TextBox 17"/>
          <p:cNvSpPr txBox="1"/>
          <p:nvPr/>
        </p:nvSpPr>
        <p:spPr>
          <a:xfrm>
            <a:off x="279970" y="7680518"/>
            <a:ext cx="17695434" cy="1603003"/>
          </a:xfrm>
          <a:prstGeom prst="rect">
            <a:avLst/>
          </a:prstGeom>
        </p:spPr>
        <p:txBody>
          <a:bodyPr lIns="0" tIns="0" rIns="0" bIns="0" rtlCol="0" anchor="t">
            <a:spAutoFit/>
          </a:bodyPr>
          <a:lstStyle/>
          <a:p>
            <a:pPr marL="0" lvl="0" indent="0" algn="just">
              <a:lnSpc>
                <a:spcPts val="2540"/>
              </a:lnSpc>
              <a:spcBef>
                <a:spcPct val="0"/>
              </a:spcBef>
            </a:pPr>
            <a:r>
              <a:rPr lang="en-US" sz="2259" dirty="0">
                <a:latin typeface="Arimo"/>
              </a:rPr>
              <a:t>Insight : New Customer : Customers who have recently joined the telecom service are more prone to churn. Perhaps they encountered issues or found a better deal elsewhere</a:t>
            </a:r>
          </a:p>
          <a:p>
            <a:pPr marL="0" lvl="0" indent="0" algn="just">
              <a:lnSpc>
                <a:spcPts val="2540"/>
              </a:lnSpc>
              <a:spcBef>
                <a:spcPct val="0"/>
              </a:spcBef>
            </a:pPr>
            <a:r>
              <a:rPr lang="en-US" sz="2259" dirty="0">
                <a:latin typeface="Arimo"/>
              </a:rPr>
              <a:t>Long-Term Loyal Customers: On the other hand, customers with longer tenure tend to stay. Their loyalty could be attributed to positive experiences, trust, or inertia like reliable Service, Excellent Customer support, Transparent Billing, Customized offer, Community engagement and consistency network upgrade </a:t>
            </a: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20278A0F-9CDB-22DD-FBAE-8583D7927B87}"/>
              </a:ext>
            </a:extLst>
          </p:cNvPr>
          <p:cNvSpPr txBox="1"/>
          <p:nvPr/>
        </p:nvSpPr>
        <p:spPr>
          <a:xfrm>
            <a:off x="17602200" y="9912415"/>
            <a:ext cx="657907" cy="369332"/>
          </a:xfrm>
          <a:prstGeom prst="rect">
            <a:avLst/>
          </a:prstGeom>
          <a:noFill/>
        </p:spPr>
        <p:txBody>
          <a:bodyPr wrap="square" rtlCol="0">
            <a:spAutoFit/>
          </a:bodyPr>
          <a:lstStyle/>
          <a:p>
            <a:r>
              <a:rPr lang="en-US" dirty="0"/>
              <a:t>30</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b="1">
              <a:latin typeface="Abadi" panose="020B0604020104020204" pitchFamily="34" charset="0"/>
            </a:endParaRPr>
          </a:p>
        </p:txBody>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b="1">
              <a:latin typeface="Abadi" panose="020B0604020104020204" pitchFamily="34" charset="0"/>
            </a:endParaRPr>
          </a:p>
        </p:txBody>
      </p:sp>
      <p:grpSp>
        <p:nvGrpSpPr>
          <p:cNvPr id="6" name="Group 6"/>
          <p:cNvGrpSpPr/>
          <p:nvPr/>
        </p:nvGrpSpPr>
        <p:grpSpPr>
          <a:xfrm>
            <a:off x="-152400" y="0"/>
            <a:ext cx="184404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b="1">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b="1">
              <a:latin typeface="Abadi" panose="020B0604020104020204" pitchFamily="34" charset="0"/>
            </a:endParaRPr>
          </a:p>
        </p:txBody>
      </p:sp>
      <p:sp>
        <p:nvSpPr>
          <p:cNvPr id="11" name="Freeform 11"/>
          <p:cNvSpPr/>
          <p:nvPr/>
        </p:nvSpPr>
        <p:spPr>
          <a:xfrm>
            <a:off x="9444039" y="2400300"/>
            <a:ext cx="8470150" cy="4504567"/>
          </a:xfrm>
          <a:custGeom>
            <a:avLst/>
            <a:gdLst/>
            <a:ahLst/>
            <a:cxnLst/>
            <a:rect l="l" t="t" r="r" b="b"/>
            <a:pathLst>
              <a:path w="8458585" h="2186854">
                <a:moveTo>
                  <a:pt x="0" y="0"/>
                </a:moveTo>
                <a:lnTo>
                  <a:pt x="8458585" y="0"/>
                </a:lnTo>
                <a:lnTo>
                  <a:pt x="8458585" y="2186854"/>
                </a:lnTo>
                <a:lnTo>
                  <a:pt x="0" y="2186854"/>
                </a:lnTo>
                <a:lnTo>
                  <a:pt x="0" y="0"/>
                </a:lnTo>
                <a:close/>
              </a:path>
            </a:pathLst>
          </a:custGeom>
          <a:blipFill>
            <a:blip r:embed="rId6"/>
            <a:stretch>
              <a:fillRect/>
            </a:stretch>
          </a:blipFill>
        </p:spPr>
        <p:txBody>
          <a:bodyPr/>
          <a:lstStyle/>
          <a:p>
            <a:endParaRPr lang="en-IN" b="1">
              <a:latin typeface="Abadi" panose="020B0604020104020204" pitchFamily="34" charset="0"/>
            </a:endParaRPr>
          </a:p>
        </p:txBody>
      </p:sp>
      <p:sp>
        <p:nvSpPr>
          <p:cNvPr id="12" name="Freeform 12"/>
          <p:cNvSpPr/>
          <p:nvPr/>
        </p:nvSpPr>
        <p:spPr>
          <a:xfrm>
            <a:off x="235403" y="2322946"/>
            <a:ext cx="8984797" cy="4581921"/>
          </a:xfrm>
          <a:custGeom>
            <a:avLst/>
            <a:gdLst/>
            <a:ahLst/>
            <a:cxnLst/>
            <a:rect l="l" t="t" r="r" b="b"/>
            <a:pathLst>
              <a:path w="17888801" h="4581921">
                <a:moveTo>
                  <a:pt x="0" y="0"/>
                </a:moveTo>
                <a:lnTo>
                  <a:pt x="17888801" y="0"/>
                </a:lnTo>
                <a:lnTo>
                  <a:pt x="17888801" y="4581920"/>
                </a:lnTo>
                <a:lnTo>
                  <a:pt x="0" y="4581920"/>
                </a:lnTo>
                <a:lnTo>
                  <a:pt x="0" y="0"/>
                </a:lnTo>
                <a:close/>
              </a:path>
            </a:pathLst>
          </a:custGeom>
          <a:blipFill>
            <a:blip r:embed="rId7"/>
            <a:stretch>
              <a:fillRect/>
            </a:stretch>
          </a:blipFill>
        </p:spPr>
        <p:txBody>
          <a:bodyPr/>
          <a:lstStyle/>
          <a:p>
            <a:endParaRPr lang="en-IN" b="1">
              <a:latin typeface="Abadi" panose="020B0604020104020204" pitchFamily="34" charset="0"/>
            </a:endParaRPr>
          </a:p>
        </p:txBody>
      </p:sp>
      <p:sp>
        <p:nvSpPr>
          <p:cNvPr id="13" name="TextBox 13"/>
          <p:cNvSpPr txBox="1"/>
          <p:nvPr/>
        </p:nvSpPr>
        <p:spPr>
          <a:xfrm>
            <a:off x="581068" y="9639648"/>
            <a:ext cx="4375711" cy="272767"/>
          </a:xfrm>
          <a:prstGeom prst="rect">
            <a:avLst/>
          </a:prstGeom>
        </p:spPr>
        <p:txBody>
          <a:bodyPr lIns="0" tIns="0" rIns="0" bIns="0" rtlCol="0" anchor="t">
            <a:spAutoFit/>
          </a:bodyPr>
          <a:lstStyle/>
          <a:p>
            <a:pPr algn="l">
              <a:lnSpc>
                <a:spcPts val="2196"/>
              </a:lnSpc>
            </a:pPr>
            <a:r>
              <a:rPr lang="en-US" sz="1830" b="1" spc="17">
                <a:solidFill>
                  <a:srgbClr val="000000"/>
                </a:solidFill>
                <a:latin typeface="Abadi" panose="020B0604020104020204" pitchFamily="34" charset="0"/>
              </a:rPr>
              <a:t>© 2021 Jigsaw Academy Education Pvt Ltd.</a:t>
            </a:r>
          </a:p>
        </p:txBody>
      </p:sp>
      <p:sp>
        <p:nvSpPr>
          <p:cNvPr id="14" name="TextBox 14"/>
          <p:cNvSpPr txBox="1"/>
          <p:nvPr/>
        </p:nvSpPr>
        <p:spPr>
          <a:xfrm>
            <a:off x="761999" y="7398875"/>
            <a:ext cx="17152189" cy="961802"/>
          </a:xfrm>
          <a:prstGeom prst="rect">
            <a:avLst/>
          </a:prstGeom>
        </p:spPr>
        <p:txBody>
          <a:bodyPr wrap="square" lIns="0" tIns="0" rIns="0" bIns="0" rtlCol="0" anchor="t">
            <a:spAutoFit/>
          </a:bodyPr>
          <a:lstStyle/>
          <a:p>
            <a:pPr algn="just">
              <a:lnSpc>
                <a:spcPts val="2540"/>
              </a:lnSpc>
              <a:spcBef>
                <a:spcPct val="0"/>
              </a:spcBef>
            </a:pPr>
            <a:endParaRPr lang="en-US" sz="2259" dirty="0">
              <a:latin typeface="Arimo"/>
            </a:endParaRPr>
          </a:p>
          <a:p>
            <a:pPr algn="just">
              <a:lnSpc>
                <a:spcPts val="2540"/>
              </a:lnSpc>
              <a:spcBef>
                <a:spcPct val="0"/>
              </a:spcBef>
            </a:pPr>
            <a:r>
              <a:rPr lang="en-US" sz="2259" dirty="0">
                <a:latin typeface="Arimo"/>
              </a:rPr>
              <a:t>Higher monthly charges often lead to shorter tenure as customers may find the cost unsustainable. Consequently, their total charges are lower due to the shorter duration. This combination of high monthly fees and short tenure contributes to a higher churn rate.</a:t>
            </a:r>
          </a:p>
        </p:txBody>
      </p:sp>
      <p:sp>
        <p:nvSpPr>
          <p:cNvPr id="15" name="TextBox 15"/>
          <p:cNvSpPr txBox="1"/>
          <p:nvPr/>
        </p:nvSpPr>
        <p:spPr>
          <a:xfrm>
            <a:off x="5405794" y="389918"/>
            <a:ext cx="6950937" cy="653064"/>
          </a:xfrm>
          <a:prstGeom prst="rect">
            <a:avLst/>
          </a:prstGeom>
        </p:spPr>
        <p:txBody>
          <a:bodyPr lIns="0" tIns="0" rIns="0" bIns="0" rtlCol="0" anchor="t">
            <a:spAutoFit/>
          </a:bodyPr>
          <a:lstStyle/>
          <a:p>
            <a:pPr algn="ctr">
              <a:lnSpc>
                <a:spcPts val="5399"/>
              </a:lnSpc>
              <a:spcBef>
                <a:spcPct val="0"/>
              </a:spcBef>
            </a:pPr>
            <a:r>
              <a:rPr lang="en-US" sz="4000" spc="42" dirty="0">
                <a:solidFill>
                  <a:srgbClr val="000000"/>
                </a:solidFill>
                <a:latin typeface="Abadi" panose="020B0604020104020204" pitchFamily="34" charset="0"/>
              </a:rPr>
              <a:t>Bivariate Analysis -EDA</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1AB9CCA9-8B7D-1826-C5FA-C957EB673EE2}"/>
              </a:ext>
            </a:extLst>
          </p:cNvPr>
          <p:cNvSpPr txBox="1"/>
          <p:nvPr/>
        </p:nvSpPr>
        <p:spPr>
          <a:xfrm>
            <a:off x="1241518" y="1733919"/>
            <a:ext cx="13922282" cy="426207"/>
          </a:xfrm>
          <a:prstGeom prst="rect">
            <a:avLst/>
          </a:prstGeom>
          <a:noFill/>
        </p:spPr>
        <p:txBody>
          <a:bodyPr wrap="square">
            <a:spAutoFit/>
          </a:bodyPr>
          <a:lstStyle/>
          <a:p>
            <a:pPr algn="just">
              <a:lnSpc>
                <a:spcPts val="2540"/>
              </a:lnSpc>
              <a:spcBef>
                <a:spcPct val="0"/>
              </a:spcBef>
            </a:pPr>
            <a:r>
              <a:rPr lang="en-US" sz="3200" dirty="0">
                <a:latin typeface="Arimo"/>
              </a:rPr>
              <a:t>Monthly Charges and Total Charges Relationship:</a:t>
            </a:r>
          </a:p>
        </p:txBody>
      </p:sp>
      <p:sp>
        <p:nvSpPr>
          <p:cNvPr id="3" name="TextBox 2">
            <a:extLst>
              <a:ext uri="{FF2B5EF4-FFF2-40B4-BE49-F238E27FC236}">
                <a16:creationId xmlns:a16="http://schemas.microsoft.com/office/drawing/2014/main" id="{97F27FCE-14AB-7FF5-20ED-580F77221197}"/>
              </a:ext>
            </a:extLst>
          </p:cNvPr>
          <p:cNvSpPr txBox="1"/>
          <p:nvPr/>
        </p:nvSpPr>
        <p:spPr>
          <a:xfrm>
            <a:off x="17780259" y="9932275"/>
            <a:ext cx="473142" cy="369332"/>
          </a:xfrm>
          <a:prstGeom prst="rect">
            <a:avLst/>
          </a:prstGeom>
          <a:noFill/>
        </p:spPr>
        <p:txBody>
          <a:bodyPr wrap="square" rtlCol="0">
            <a:spAutoFit/>
          </a:bodyPr>
          <a:lstStyle/>
          <a:p>
            <a:r>
              <a:rPr lang="en-US" dirty="0"/>
              <a:t>31</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b="1">
              <a:latin typeface="Abadi" panose="020B0604020104020204" pitchFamily="34" charset="0"/>
            </a:endParaRPr>
          </a:p>
        </p:txBody>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b="1">
              <a:latin typeface="Abadi" panose="020B0604020104020204" pitchFamily="34" charset="0"/>
            </a:endParaRPr>
          </a:p>
        </p:txBody>
      </p:sp>
      <p:grpSp>
        <p:nvGrpSpPr>
          <p:cNvPr id="6" name="Group 6"/>
          <p:cNvGrpSpPr/>
          <p:nvPr/>
        </p:nvGrpSpPr>
        <p:grpSpPr>
          <a:xfrm>
            <a:off x="0" y="0"/>
            <a:ext cx="18288000" cy="10286999"/>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b="1">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b="1">
              <a:latin typeface="Abadi" panose="020B0604020104020204" pitchFamily="34" charset="0"/>
            </a:endParaRPr>
          </a:p>
        </p:txBody>
      </p:sp>
      <p:sp>
        <p:nvSpPr>
          <p:cNvPr id="11" name="TextBox 11"/>
          <p:cNvSpPr txBox="1"/>
          <p:nvPr/>
        </p:nvSpPr>
        <p:spPr>
          <a:xfrm>
            <a:off x="581068" y="9639648"/>
            <a:ext cx="4375711" cy="272767"/>
          </a:xfrm>
          <a:prstGeom prst="rect">
            <a:avLst/>
          </a:prstGeom>
        </p:spPr>
        <p:txBody>
          <a:bodyPr lIns="0" tIns="0" rIns="0" bIns="0" rtlCol="0" anchor="t">
            <a:spAutoFit/>
          </a:bodyPr>
          <a:lstStyle/>
          <a:p>
            <a:pPr algn="l">
              <a:lnSpc>
                <a:spcPts val="2196"/>
              </a:lnSpc>
            </a:pPr>
            <a:r>
              <a:rPr lang="en-US" sz="1830" b="1" spc="17">
                <a:solidFill>
                  <a:srgbClr val="000000"/>
                </a:solidFill>
                <a:latin typeface="Abadi" panose="020B0604020104020204" pitchFamily="34" charset="0"/>
              </a:rPr>
              <a:t>© 2021 Jigsaw Academy Education Pvt Ltd.</a:t>
            </a:r>
          </a:p>
        </p:txBody>
      </p:sp>
      <p:sp>
        <p:nvSpPr>
          <p:cNvPr id="12" name="TextBox 12"/>
          <p:cNvSpPr txBox="1"/>
          <p:nvPr/>
        </p:nvSpPr>
        <p:spPr>
          <a:xfrm>
            <a:off x="5638800" y="362064"/>
            <a:ext cx="8625365" cy="1170341"/>
          </a:xfrm>
          <a:prstGeom prst="rect">
            <a:avLst/>
          </a:prstGeom>
        </p:spPr>
        <p:txBody>
          <a:bodyPr lIns="0" tIns="0" rIns="0" bIns="0" rtlCol="0" anchor="t">
            <a:spAutoFit/>
          </a:bodyPr>
          <a:lstStyle/>
          <a:p>
            <a:pPr>
              <a:lnSpc>
                <a:spcPts val="4559"/>
              </a:lnSpc>
            </a:pPr>
            <a:r>
              <a:rPr lang="en-US" sz="3650" b="1" spc="-58" dirty="0">
                <a:solidFill>
                  <a:srgbClr val="000000"/>
                </a:solidFill>
                <a:latin typeface="Abadi" panose="020B0604020104020204" pitchFamily="34" charset="0"/>
              </a:rPr>
              <a:t>Exploratory Data Analysis (EDA)</a:t>
            </a:r>
          </a:p>
          <a:p>
            <a:pPr algn="l">
              <a:lnSpc>
                <a:spcPts val="4562"/>
              </a:lnSpc>
            </a:pPr>
            <a:endParaRPr lang="en-US" sz="3650" b="1" spc="-58" dirty="0">
              <a:solidFill>
                <a:srgbClr val="000000"/>
              </a:solidFill>
              <a:latin typeface="Abadi" panose="020B0604020104020204" pitchFamily="34" charset="0"/>
            </a:endParaRPr>
          </a:p>
        </p:txBody>
      </p:sp>
      <p:sp>
        <p:nvSpPr>
          <p:cNvPr id="13" name="TextBox 13"/>
          <p:cNvSpPr txBox="1"/>
          <p:nvPr/>
        </p:nvSpPr>
        <p:spPr>
          <a:xfrm>
            <a:off x="276338" y="2235459"/>
            <a:ext cx="17523330" cy="10669588"/>
          </a:xfrm>
          <a:prstGeom prst="rect">
            <a:avLst/>
          </a:prstGeom>
        </p:spPr>
        <p:txBody>
          <a:bodyPr lIns="0" tIns="0" rIns="0" bIns="0" rtlCol="0" anchor="t">
            <a:spAutoFit/>
          </a:bodyPr>
          <a:lstStyle/>
          <a:p>
            <a:pPr marL="0" lvl="0" indent="0" algn="just">
              <a:lnSpc>
                <a:spcPts val="2583"/>
              </a:lnSpc>
              <a:spcBef>
                <a:spcPct val="0"/>
              </a:spcBef>
            </a:pPr>
            <a:endParaRPr sz="2000" b="1" dirty="0">
              <a:latin typeface="Abadi" panose="020B0604020104020204" pitchFamily="34" charset="0"/>
            </a:endParaRPr>
          </a:p>
          <a:p>
            <a:pPr marL="0" lvl="0" indent="0" algn="just">
              <a:lnSpc>
                <a:spcPts val="2583"/>
              </a:lnSpc>
              <a:spcBef>
                <a:spcPct val="0"/>
              </a:spcBef>
            </a:pPr>
            <a:endParaRPr sz="2000" b="1" dirty="0">
              <a:latin typeface="Abadi" panose="020B0604020104020204" pitchFamily="34" charset="0"/>
            </a:endParaRPr>
          </a:p>
          <a:p>
            <a:pPr marL="0" lvl="0" indent="0" algn="just">
              <a:lnSpc>
                <a:spcPts val="2583"/>
              </a:lnSpc>
              <a:spcBef>
                <a:spcPct val="0"/>
              </a:spcBef>
            </a:pPr>
            <a:r>
              <a:rPr lang="en-US" sz="2259" b="1" dirty="0">
                <a:latin typeface="Arimo"/>
              </a:rPr>
              <a:t>Monthly Charges</a:t>
            </a:r>
            <a:r>
              <a:rPr lang="en-US" sz="2259" dirty="0">
                <a:latin typeface="Arimo"/>
              </a:rPr>
              <a:t>: Customers with higher monthly charges may be more sensitive to price changes or service quality. If they perceive the value isn’t worth the cost, they might switch.</a:t>
            </a:r>
          </a:p>
          <a:p>
            <a:pPr marL="0" lvl="0" indent="0" algn="just">
              <a:lnSpc>
                <a:spcPts val="2583"/>
              </a:lnSpc>
              <a:spcBef>
                <a:spcPct val="0"/>
              </a:spcBef>
            </a:pPr>
            <a:endParaRPr lang="en-US" sz="2259" dirty="0">
              <a:latin typeface="Arimo"/>
            </a:endParaRPr>
          </a:p>
          <a:p>
            <a:pPr marL="0" lvl="0" indent="0" algn="just">
              <a:lnSpc>
                <a:spcPts val="2583"/>
              </a:lnSpc>
              <a:spcBef>
                <a:spcPct val="0"/>
              </a:spcBef>
            </a:pPr>
            <a:r>
              <a:rPr lang="en-US" sz="2259" b="1" dirty="0">
                <a:latin typeface="Arimo"/>
              </a:rPr>
              <a:t>Total Charges</a:t>
            </a:r>
            <a:r>
              <a:rPr lang="en-US" sz="2259" dirty="0">
                <a:latin typeface="Arimo"/>
              </a:rPr>
              <a:t>: Higher total charges may correlate with increased churn. Customers who consistently pay more may be more likely to switch providers or seek better deals elsewhere.</a:t>
            </a: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r>
              <a:rPr lang="en-US" sz="2400" b="1" u="none" strike="noStrike" dirty="0">
                <a:solidFill>
                  <a:srgbClr val="000000"/>
                </a:solidFill>
                <a:latin typeface="Abadi" panose="020B0604020104020204" pitchFamily="34" charset="0"/>
              </a:rPr>
              <a:t>Tenure</a:t>
            </a: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algn="just">
              <a:lnSpc>
                <a:spcPts val="2583"/>
              </a:lnSpc>
              <a:spcBef>
                <a:spcPct val="0"/>
              </a:spcBef>
            </a:pPr>
            <a:r>
              <a:rPr lang="en-US" sz="2259" b="1" dirty="0">
                <a:latin typeface="Arimo"/>
              </a:rPr>
              <a:t>New Customer </a:t>
            </a:r>
            <a:r>
              <a:rPr lang="en-US" sz="2259" dirty="0">
                <a:latin typeface="Arimo"/>
              </a:rPr>
              <a:t>: Customers who have recently joined the telecom service are more prone to churn. Perhaps they encountered issues or found a better deal elsewhere.</a:t>
            </a:r>
          </a:p>
          <a:p>
            <a:pPr algn="just">
              <a:lnSpc>
                <a:spcPts val="2583"/>
              </a:lnSpc>
              <a:spcBef>
                <a:spcPct val="0"/>
              </a:spcBef>
            </a:pPr>
            <a:endParaRPr lang="en-US" sz="2259" dirty="0">
              <a:latin typeface="Arimo"/>
            </a:endParaRPr>
          </a:p>
          <a:p>
            <a:pPr algn="just">
              <a:lnSpc>
                <a:spcPts val="2583"/>
              </a:lnSpc>
              <a:spcBef>
                <a:spcPct val="0"/>
              </a:spcBef>
            </a:pPr>
            <a:r>
              <a:rPr lang="en-US" sz="2259" b="1" dirty="0">
                <a:latin typeface="Arimo"/>
              </a:rPr>
              <a:t>Long-Term Loyal Customers</a:t>
            </a:r>
            <a:r>
              <a:rPr lang="en-US" sz="2259" dirty="0">
                <a:latin typeface="Arimo"/>
              </a:rPr>
              <a:t>: On the other hand, customers with longer tenure tend to stay. Their loyalty could be attributed to positive experiences, trust, or inertia like reliable Service, Excellent Customer support, Transparent Billing, Customized offer, Community engagement and consistency network upgrade </a:t>
            </a:r>
          </a:p>
          <a:p>
            <a:pPr algn="just">
              <a:lnSpc>
                <a:spcPts val="2583"/>
              </a:lnSpc>
              <a:spcBef>
                <a:spcPct val="0"/>
              </a:spcBef>
            </a:pPr>
            <a:endParaRPr lang="en-US" sz="2259" dirty="0">
              <a:latin typeface="Arimo"/>
            </a:endParaRPr>
          </a:p>
          <a:p>
            <a:pPr algn="just">
              <a:lnSpc>
                <a:spcPts val="2583"/>
              </a:lnSpc>
              <a:spcBef>
                <a:spcPct val="0"/>
              </a:spcBef>
            </a:pPr>
            <a:endParaRPr lang="en-US" sz="2259" dirty="0">
              <a:latin typeface="Arimo"/>
            </a:endParaRPr>
          </a:p>
          <a:p>
            <a:pPr algn="just">
              <a:lnSpc>
                <a:spcPts val="2583"/>
              </a:lnSpc>
              <a:spcBef>
                <a:spcPct val="0"/>
              </a:spcBef>
            </a:pPr>
            <a:endParaRPr lang="en-US" sz="2259" dirty="0">
              <a:latin typeface="Arimo"/>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r>
              <a:rPr lang="en-US" sz="2400" b="1" u="none" strike="noStrike" dirty="0">
                <a:solidFill>
                  <a:srgbClr val="000000"/>
                </a:solidFill>
                <a:latin typeface="Abadi" panose="020B0604020104020204" pitchFamily="34" charset="0"/>
              </a:rPr>
              <a:t>Factor like Gender and </a:t>
            </a:r>
            <a:r>
              <a:rPr lang="en-US" sz="2400" b="1" u="none" strike="noStrike" dirty="0" err="1">
                <a:solidFill>
                  <a:srgbClr val="000000"/>
                </a:solidFill>
                <a:latin typeface="Abadi" panose="020B0604020104020204" pitchFamily="34" charset="0"/>
              </a:rPr>
              <a:t>Mulitple</a:t>
            </a:r>
            <a:r>
              <a:rPr lang="en-US" sz="2400" b="1" u="none" strike="noStrike" dirty="0">
                <a:solidFill>
                  <a:srgbClr val="000000"/>
                </a:solidFill>
                <a:latin typeface="Abadi" panose="020B0604020104020204" pitchFamily="34" charset="0"/>
              </a:rPr>
              <a:t> line have no impact on the Churn rate</a:t>
            </a: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583"/>
              </a:lnSpc>
              <a:spcBef>
                <a:spcPct val="0"/>
              </a:spcBef>
            </a:pPr>
            <a:endParaRPr lang="en-US" sz="2400" b="1" u="none" strike="noStrike" dirty="0">
              <a:solidFill>
                <a:srgbClr val="000000"/>
              </a:solidFill>
              <a:latin typeface="Abadi" panose="020B0604020104020204" pitchFamily="34" charset="0"/>
            </a:endParaRPr>
          </a:p>
        </p:txBody>
      </p:sp>
      <p:sp>
        <p:nvSpPr>
          <p:cNvPr id="14" name="TextBox 14"/>
          <p:cNvSpPr txBox="1"/>
          <p:nvPr/>
        </p:nvSpPr>
        <p:spPr>
          <a:xfrm>
            <a:off x="276338" y="2013956"/>
            <a:ext cx="10190938" cy="443006"/>
          </a:xfrm>
          <a:prstGeom prst="rect">
            <a:avLst/>
          </a:prstGeom>
        </p:spPr>
        <p:txBody>
          <a:bodyPr lIns="0" tIns="0" rIns="0" bIns="0" rtlCol="0" anchor="t">
            <a:spAutoFit/>
          </a:bodyPr>
          <a:lstStyle/>
          <a:p>
            <a:pPr algn="l">
              <a:lnSpc>
                <a:spcPts val="3619"/>
              </a:lnSpc>
            </a:pPr>
            <a:r>
              <a:rPr lang="en-US" sz="2895" b="1" dirty="0">
                <a:solidFill>
                  <a:srgbClr val="000000"/>
                </a:solidFill>
                <a:latin typeface="Abadi" panose="020B0604020104020204" pitchFamily="34" charset="0"/>
              </a:rPr>
              <a:t> Derived Insight</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Picture 16" descr="A person writing on a white board&#10;&#10;Description automatically generated">
            <a:extLst>
              <a:ext uri="{FF2B5EF4-FFF2-40B4-BE49-F238E27FC236}">
                <a16:creationId xmlns:a16="http://schemas.microsoft.com/office/drawing/2014/main" id="{0687E0D4-F7AB-F78E-7FF1-C073263A6E70}"/>
              </a:ext>
            </a:extLst>
          </p:cNvPr>
          <p:cNvPicPr>
            <a:picLocks noChangeAspect="1"/>
          </p:cNvPicPr>
          <p:nvPr/>
        </p:nvPicPr>
        <p:blipFill>
          <a:blip r:embed="rId7">
            <a:alphaModFix amt="5000"/>
            <a:extLst>
              <a:ext uri="{28A0092B-C50C-407E-A947-70E740481C1C}">
                <a14:useLocalDpi xmlns:a14="http://schemas.microsoft.com/office/drawing/2010/main" val="0"/>
              </a:ext>
            </a:extLst>
          </a:blip>
          <a:stretch>
            <a:fillRect/>
          </a:stretch>
        </p:blipFill>
        <p:spPr>
          <a:xfrm>
            <a:off x="-39666" y="13572"/>
            <a:ext cx="18367332" cy="10328816"/>
          </a:xfrm>
          <a:prstGeom prst="rect">
            <a:avLst/>
          </a:prstGeom>
        </p:spPr>
      </p:pic>
      <p:sp>
        <p:nvSpPr>
          <p:cNvPr id="3" name="TextBox 2">
            <a:extLst>
              <a:ext uri="{FF2B5EF4-FFF2-40B4-BE49-F238E27FC236}">
                <a16:creationId xmlns:a16="http://schemas.microsoft.com/office/drawing/2014/main" id="{AAB5812C-428E-C06E-82A8-5E86E5D81831}"/>
              </a:ext>
            </a:extLst>
          </p:cNvPr>
          <p:cNvSpPr txBox="1"/>
          <p:nvPr/>
        </p:nvSpPr>
        <p:spPr>
          <a:xfrm>
            <a:off x="17602200" y="9912415"/>
            <a:ext cx="513472" cy="369332"/>
          </a:xfrm>
          <a:prstGeom prst="rect">
            <a:avLst/>
          </a:prstGeom>
          <a:noFill/>
        </p:spPr>
        <p:txBody>
          <a:bodyPr wrap="square" rtlCol="0">
            <a:spAutoFit/>
          </a:bodyPr>
          <a:lstStyle/>
          <a:p>
            <a:r>
              <a:rPr lang="en-US" dirty="0"/>
              <a:t>32</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29497" y="1230"/>
            <a:ext cx="18288000" cy="10286999"/>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59180" y="3026530"/>
            <a:ext cx="7009472" cy="5182641"/>
          </a:xfrm>
          <a:custGeom>
            <a:avLst/>
            <a:gdLst/>
            <a:ahLst/>
            <a:cxnLst/>
            <a:rect l="l" t="t" r="r" b="b"/>
            <a:pathLst>
              <a:path w="7009472" h="5182641">
                <a:moveTo>
                  <a:pt x="0" y="0"/>
                </a:moveTo>
                <a:lnTo>
                  <a:pt x="7009472" y="0"/>
                </a:lnTo>
                <a:lnTo>
                  <a:pt x="7009472" y="5182641"/>
                </a:lnTo>
                <a:lnTo>
                  <a:pt x="0" y="5182641"/>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4929740" y="284885"/>
            <a:ext cx="6950937" cy="653064"/>
          </a:xfrm>
          <a:prstGeom prst="rect">
            <a:avLst/>
          </a:prstGeom>
        </p:spPr>
        <p:txBody>
          <a:bodyPr lIns="0" tIns="0" rIns="0" bIns="0" rtlCol="0" anchor="t">
            <a:spAutoFit/>
          </a:bodyPr>
          <a:lstStyle/>
          <a:p>
            <a:pPr algn="ctr">
              <a:lnSpc>
                <a:spcPts val="5399"/>
              </a:lnSpc>
              <a:spcBef>
                <a:spcPct val="0"/>
              </a:spcBef>
            </a:pPr>
            <a:r>
              <a:rPr lang="en-US" sz="4000" spc="42" dirty="0">
                <a:solidFill>
                  <a:srgbClr val="000000"/>
                </a:solidFill>
                <a:latin typeface="Abadi" panose="020B0604020104020204" pitchFamily="34" charset="0"/>
              </a:rPr>
              <a:t>Bivariate Analysis -EDA</a:t>
            </a:r>
          </a:p>
        </p:txBody>
      </p:sp>
      <p:sp>
        <p:nvSpPr>
          <p:cNvPr id="14" name="TextBox 14"/>
          <p:cNvSpPr txBox="1"/>
          <p:nvPr/>
        </p:nvSpPr>
        <p:spPr>
          <a:xfrm>
            <a:off x="7799077" y="1822081"/>
            <a:ext cx="9974340" cy="1859483"/>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Findings :- </a:t>
            </a:r>
          </a:p>
          <a:p>
            <a:pPr>
              <a:lnSpc>
                <a:spcPts val="2902"/>
              </a:lnSpc>
              <a:spcBef>
                <a:spcPct val="0"/>
              </a:spcBef>
            </a:pPr>
            <a:r>
              <a:rPr lang="en-US" sz="2322" dirty="0">
                <a:solidFill>
                  <a:srgbClr val="000000"/>
                </a:solidFill>
                <a:latin typeface="Arimo"/>
              </a:rPr>
              <a:t>The absence of dependents and partners seems to be associated with higher churn rates.</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sp>
        <p:nvSpPr>
          <p:cNvPr id="15" name="TextBox 15"/>
          <p:cNvSpPr txBox="1"/>
          <p:nvPr/>
        </p:nvSpPr>
        <p:spPr>
          <a:xfrm>
            <a:off x="7816283" y="3513353"/>
            <a:ext cx="9742222" cy="6080382"/>
          </a:xfrm>
          <a:prstGeom prst="rect">
            <a:avLst/>
          </a:prstGeom>
        </p:spPr>
        <p:txBody>
          <a:bodyPr lIns="0" tIns="0" rIns="0" bIns="0" rtlCol="0" anchor="t">
            <a:spAutoFit/>
          </a:bodyPr>
          <a:lstStyle/>
          <a:p>
            <a:pPr>
              <a:lnSpc>
                <a:spcPts val="2822"/>
              </a:lnSpc>
            </a:pPr>
            <a:endParaRPr dirty="0"/>
          </a:p>
          <a:p>
            <a:pPr>
              <a:lnSpc>
                <a:spcPts val="2822"/>
              </a:lnSpc>
            </a:pPr>
            <a:r>
              <a:rPr lang="en-US" sz="2259" dirty="0">
                <a:latin typeface="Arimo Bold"/>
              </a:rPr>
              <a:t>Insight</a:t>
            </a:r>
            <a:r>
              <a:rPr lang="en-US" sz="2259" dirty="0">
                <a:latin typeface="Arimo"/>
              </a:rPr>
              <a:t> : </a:t>
            </a:r>
          </a:p>
          <a:p>
            <a:pPr>
              <a:lnSpc>
                <a:spcPts val="2822"/>
              </a:lnSpc>
            </a:pPr>
            <a:r>
              <a:rPr lang="en-US" sz="2259" u="sng" dirty="0">
                <a:latin typeface="Arimo"/>
              </a:rPr>
              <a:t>Lack of Emotional Support </a:t>
            </a:r>
            <a:r>
              <a:rPr lang="en-US" sz="2259" dirty="0">
                <a:latin typeface="Arimo"/>
              </a:rPr>
              <a:t>:</a:t>
            </a:r>
          </a:p>
          <a:p>
            <a:pPr>
              <a:lnSpc>
                <a:spcPts val="2822"/>
              </a:lnSpc>
            </a:pPr>
            <a:r>
              <a:rPr lang="en-US" sz="2259" dirty="0">
                <a:latin typeface="Arimo"/>
              </a:rPr>
              <a:t>Individuals without dependents or partners may lack emotional support networks. When faced with service issues or dissatisfaction, they might not have someone to discuss it with or seek advice. As a result, they may be more likely to switch providers without hesitation.</a:t>
            </a:r>
          </a:p>
          <a:p>
            <a:pPr>
              <a:lnSpc>
                <a:spcPts val="2822"/>
              </a:lnSpc>
            </a:pPr>
            <a:endParaRPr lang="en-US" sz="2259" dirty="0">
              <a:latin typeface="Arimo"/>
            </a:endParaRPr>
          </a:p>
          <a:p>
            <a:pPr>
              <a:lnSpc>
                <a:spcPts val="2822"/>
              </a:lnSpc>
            </a:pPr>
            <a:r>
              <a:rPr lang="en-US" sz="2259" u="sng" dirty="0">
                <a:latin typeface="Arimo"/>
              </a:rPr>
              <a:t>Financial Constraints &amp; Life changes </a:t>
            </a:r>
            <a:r>
              <a:rPr lang="en-US" sz="2259" dirty="0">
                <a:latin typeface="Arimo"/>
              </a:rPr>
              <a:t>: Single individuals often manage their finances independently as well as customer without dependents or partners might experience significant life changes (e.g., job relocation, lifestyle shifts, personal growth) more frequently.</a:t>
            </a:r>
          </a:p>
          <a:p>
            <a:pPr>
              <a:lnSpc>
                <a:spcPts val="2822"/>
              </a:lnSpc>
            </a:pPr>
            <a:endParaRPr lang="en-US" sz="2259" dirty="0">
              <a:latin typeface="Arimo"/>
            </a:endParaRPr>
          </a:p>
          <a:p>
            <a:pPr>
              <a:lnSpc>
                <a:spcPts val="2822"/>
              </a:lnSpc>
            </a:pPr>
            <a:endParaRPr lang="en-US" sz="2259" dirty="0">
              <a:latin typeface="Arimo"/>
            </a:endParaRPr>
          </a:p>
          <a:p>
            <a:pPr>
              <a:lnSpc>
                <a:spcPts val="2822"/>
              </a:lnSpc>
            </a:pPr>
            <a:endParaRPr lang="en-US" sz="2259" dirty="0">
              <a:latin typeface="Arimo"/>
            </a:endParaRPr>
          </a:p>
          <a:p>
            <a:pPr>
              <a:lnSpc>
                <a:spcPts val="2822"/>
              </a:lnSpc>
            </a:pPr>
            <a:endParaRPr lang="en-US" sz="2259" dirty="0">
              <a:latin typeface="Arimo"/>
            </a:endParaRPr>
          </a:p>
          <a:p>
            <a:pPr>
              <a:lnSpc>
                <a:spcPts val="2824"/>
              </a:lnSpc>
            </a:pPr>
            <a:endParaRPr lang="en-US" sz="2259" dirty="0">
              <a:latin typeface="Arimo"/>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descr="A person writing on a white board&#10;&#10;Description automatically generated">
            <a:extLst>
              <a:ext uri="{FF2B5EF4-FFF2-40B4-BE49-F238E27FC236}">
                <a16:creationId xmlns:a16="http://schemas.microsoft.com/office/drawing/2014/main" id="{9185A935-C376-E482-3CB5-394A4F8BEB81}"/>
              </a:ext>
            </a:extLst>
          </p:cNvPr>
          <p:cNvPicPr>
            <a:picLocks noChangeAspect="1"/>
          </p:cNvPicPr>
          <p:nvPr/>
        </p:nvPicPr>
        <p:blipFill>
          <a:blip r:embed="rId8">
            <a:alphaModFix amt="5000"/>
            <a:extLst>
              <a:ext uri="{28A0092B-C50C-407E-A947-70E740481C1C}">
                <a14:useLocalDpi xmlns:a14="http://schemas.microsoft.com/office/drawing/2010/main" val="0"/>
              </a:ext>
            </a:extLst>
          </a:blip>
          <a:stretch>
            <a:fillRect/>
          </a:stretch>
        </p:blipFill>
        <p:spPr>
          <a:xfrm>
            <a:off x="0" y="1002475"/>
            <a:ext cx="18288000" cy="10328816"/>
          </a:xfrm>
          <a:prstGeom prst="rect">
            <a:avLst/>
          </a:prstGeom>
        </p:spPr>
      </p:pic>
      <p:sp>
        <p:nvSpPr>
          <p:cNvPr id="4" name="TextBox 3">
            <a:extLst>
              <a:ext uri="{FF2B5EF4-FFF2-40B4-BE49-F238E27FC236}">
                <a16:creationId xmlns:a16="http://schemas.microsoft.com/office/drawing/2014/main" id="{826BAB76-6E06-3F0D-B3DC-28455550780B}"/>
              </a:ext>
            </a:extLst>
          </p:cNvPr>
          <p:cNvSpPr txBox="1"/>
          <p:nvPr/>
        </p:nvSpPr>
        <p:spPr>
          <a:xfrm>
            <a:off x="17678400" y="9910860"/>
            <a:ext cx="580103" cy="369332"/>
          </a:xfrm>
          <a:prstGeom prst="rect">
            <a:avLst/>
          </a:prstGeom>
          <a:noFill/>
        </p:spPr>
        <p:txBody>
          <a:bodyPr wrap="square" rtlCol="0">
            <a:spAutoFit/>
          </a:bodyPr>
          <a:lstStyle/>
          <a:p>
            <a:r>
              <a:rPr lang="en-US" dirty="0"/>
              <a:t>33</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22124" y="0"/>
            <a:ext cx="18288000" cy="10286999"/>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33435" y="2417752"/>
            <a:ext cx="7288840" cy="5251958"/>
          </a:xfrm>
          <a:custGeom>
            <a:avLst/>
            <a:gdLst/>
            <a:ahLst/>
            <a:cxnLst/>
            <a:rect l="l" t="t" r="r" b="b"/>
            <a:pathLst>
              <a:path w="7288840" h="5251958">
                <a:moveTo>
                  <a:pt x="0" y="0"/>
                </a:moveTo>
                <a:lnTo>
                  <a:pt x="7288840" y="0"/>
                </a:lnTo>
                <a:lnTo>
                  <a:pt x="7288840" y="5251958"/>
                </a:lnTo>
                <a:lnTo>
                  <a:pt x="0" y="5251958"/>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4800600" y="398029"/>
            <a:ext cx="6950937" cy="676275"/>
          </a:xfrm>
          <a:prstGeom prst="rect">
            <a:avLst/>
          </a:prstGeom>
        </p:spPr>
        <p:txBody>
          <a:bodyPr lIns="0" tIns="0" rIns="0" bIns="0" rtlCol="0" anchor="t">
            <a:spAutoFit/>
          </a:bodyPr>
          <a:lstStyle/>
          <a:p>
            <a:pPr algn="ctr">
              <a:lnSpc>
                <a:spcPts val="5399"/>
              </a:lnSpc>
              <a:spcBef>
                <a:spcPct val="0"/>
              </a:spcBef>
            </a:pPr>
            <a:r>
              <a:rPr lang="en-US" sz="4000" spc="42" dirty="0">
                <a:solidFill>
                  <a:srgbClr val="000000"/>
                </a:solidFill>
                <a:latin typeface="Abadi" panose="020B0604020104020204" pitchFamily="34" charset="0"/>
              </a:rPr>
              <a:t>Bivariate Analysis -EDA</a:t>
            </a:r>
          </a:p>
        </p:txBody>
      </p:sp>
      <p:sp>
        <p:nvSpPr>
          <p:cNvPr id="14" name="TextBox 14"/>
          <p:cNvSpPr txBox="1"/>
          <p:nvPr/>
        </p:nvSpPr>
        <p:spPr>
          <a:xfrm>
            <a:off x="7700224" y="2484631"/>
            <a:ext cx="9974340" cy="1823732"/>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 :-</a:t>
            </a:r>
            <a:r>
              <a:rPr lang="en-US" sz="2322" u="none" strike="noStrike" dirty="0">
                <a:solidFill>
                  <a:srgbClr val="000000"/>
                </a:solidFill>
                <a:latin typeface="Arimo"/>
              </a:rPr>
              <a:t> </a:t>
            </a:r>
          </a:p>
          <a:p>
            <a:pPr marL="0" lvl="0" indent="0" algn="l">
              <a:lnSpc>
                <a:spcPts val="2902"/>
              </a:lnSpc>
              <a:spcBef>
                <a:spcPct val="0"/>
              </a:spcBef>
            </a:pPr>
            <a:r>
              <a:rPr lang="en-US" sz="2322" u="none" strike="noStrike" dirty="0">
                <a:solidFill>
                  <a:srgbClr val="000000"/>
                </a:solidFill>
                <a:latin typeface="Arimo"/>
              </a:rPr>
              <a:t>Customer who is no dependents and Senior citizen  seems to be associated with higher churn rates.</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sp>
        <p:nvSpPr>
          <p:cNvPr id="15" name="TextBox 15"/>
          <p:cNvSpPr txBox="1"/>
          <p:nvPr/>
        </p:nvSpPr>
        <p:spPr>
          <a:xfrm>
            <a:off x="7629786" y="4475880"/>
            <a:ext cx="9742222" cy="5003165"/>
          </a:xfrm>
          <a:prstGeom prst="rect">
            <a:avLst/>
          </a:prstGeom>
        </p:spPr>
        <p:txBody>
          <a:bodyPr lIns="0" tIns="0" rIns="0" bIns="0" rtlCol="0" anchor="t">
            <a:spAutoFit/>
          </a:bodyPr>
          <a:lstStyle/>
          <a:p>
            <a:pPr>
              <a:lnSpc>
                <a:spcPts val="2822"/>
              </a:lnSpc>
            </a:pPr>
            <a:endParaRPr dirty="0"/>
          </a:p>
          <a:p>
            <a:pPr>
              <a:lnSpc>
                <a:spcPts val="2822"/>
              </a:lnSpc>
            </a:pPr>
            <a:r>
              <a:rPr lang="en-US" sz="2259" dirty="0">
                <a:solidFill>
                  <a:srgbClr val="000000"/>
                </a:solidFill>
                <a:latin typeface="Arimo Bold"/>
              </a:rPr>
              <a:t>Insight</a:t>
            </a:r>
            <a:r>
              <a:rPr lang="en-US" sz="2259" dirty="0">
                <a:solidFill>
                  <a:srgbClr val="000000"/>
                </a:solidFill>
                <a:latin typeface="Arimo"/>
              </a:rPr>
              <a:t> : </a:t>
            </a:r>
          </a:p>
          <a:p>
            <a:pPr>
              <a:lnSpc>
                <a:spcPts val="2822"/>
              </a:lnSpc>
            </a:pPr>
            <a:r>
              <a:rPr lang="en-US" sz="2259" dirty="0">
                <a:solidFill>
                  <a:srgbClr val="000000"/>
                </a:solidFill>
                <a:latin typeface="Arimo"/>
              </a:rPr>
              <a:t>Customer without dependent  have the grate financial independence more like to switch the provider if they find better offer and senior citizen often experience changeling  need  related to technology and communication and services . if the current provider doesn’t meet these evolve needs , may switch .</a:t>
            </a:r>
          </a:p>
          <a:p>
            <a:pPr>
              <a:lnSpc>
                <a:spcPts val="2822"/>
              </a:lnSpc>
            </a:pPr>
            <a:endParaRPr lang="en-US" sz="2259" dirty="0">
              <a:solidFill>
                <a:srgbClr val="000000"/>
              </a:solidFill>
              <a:latin typeface="Arimo"/>
            </a:endParaRPr>
          </a:p>
          <a:p>
            <a:pPr>
              <a:lnSpc>
                <a:spcPts val="2822"/>
              </a:lnSpc>
            </a:pPr>
            <a:endParaRPr lang="en-US" sz="2259" dirty="0">
              <a:solidFill>
                <a:srgbClr val="000000"/>
              </a:solidFill>
              <a:latin typeface="Arimo"/>
            </a:endParaRPr>
          </a:p>
          <a:p>
            <a:pPr>
              <a:lnSpc>
                <a:spcPts val="2822"/>
              </a:lnSpc>
            </a:pPr>
            <a:endParaRPr lang="en-US" sz="2259" dirty="0">
              <a:solidFill>
                <a:srgbClr val="000000"/>
              </a:solidFill>
              <a:latin typeface="Arimo"/>
            </a:endParaRPr>
          </a:p>
          <a:p>
            <a:pPr>
              <a:lnSpc>
                <a:spcPts val="2822"/>
              </a:lnSpc>
            </a:pPr>
            <a:endParaRPr lang="en-US" sz="2259" dirty="0">
              <a:solidFill>
                <a:srgbClr val="000000"/>
              </a:solidFill>
              <a:latin typeface="Arimo"/>
            </a:endParaRPr>
          </a:p>
          <a:p>
            <a:pPr>
              <a:lnSpc>
                <a:spcPts val="2822"/>
              </a:lnSpc>
            </a:pPr>
            <a:endParaRPr lang="en-US" sz="2259" dirty="0">
              <a:solidFill>
                <a:srgbClr val="000000"/>
              </a:solidFill>
              <a:latin typeface="Arimo"/>
            </a:endParaRPr>
          </a:p>
          <a:p>
            <a:pPr>
              <a:lnSpc>
                <a:spcPts val="2822"/>
              </a:lnSpc>
            </a:pPr>
            <a:endParaRPr lang="en-US" sz="2259" dirty="0">
              <a:solidFill>
                <a:srgbClr val="000000"/>
              </a:solidFill>
              <a:latin typeface="Arimo"/>
            </a:endParaRPr>
          </a:p>
          <a:p>
            <a:pPr>
              <a:lnSpc>
                <a:spcPts val="2824"/>
              </a:lnSpc>
            </a:pPr>
            <a:endParaRPr lang="en-US" sz="2259" dirty="0">
              <a:solidFill>
                <a:srgbClr val="000000"/>
              </a:solidFill>
              <a:latin typeface="Arimo"/>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descr="A person writing on a white board&#10;&#10;Description automatically generated">
            <a:extLst>
              <a:ext uri="{FF2B5EF4-FFF2-40B4-BE49-F238E27FC236}">
                <a16:creationId xmlns:a16="http://schemas.microsoft.com/office/drawing/2014/main" id="{F997C4FC-17AF-F7ED-5C1D-BE2169E9A9A4}"/>
              </a:ext>
            </a:extLst>
          </p:cNvPr>
          <p:cNvPicPr>
            <a:picLocks noChangeAspect="1"/>
          </p:cNvPicPr>
          <p:nvPr/>
        </p:nvPicPr>
        <p:blipFill>
          <a:blip r:embed="rId8">
            <a:alphaModFix amt="5000"/>
            <a:extLst>
              <a:ext uri="{28A0092B-C50C-407E-A947-70E740481C1C}">
                <a14:useLocalDpi xmlns:a14="http://schemas.microsoft.com/office/drawing/2010/main" val="0"/>
              </a:ext>
            </a:extLst>
          </a:blip>
          <a:stretch>
            <a:fillRect/>
          </a:stretch>
        </p:blipFill>
        <p:spPr>
          <a:xfrm>
            <a:off x="20782" y="1618148"/>
            <a:ext cx="18367332" cy="10328816"/>
          </a:xfrm>
          <a:prstGeom prst="rect">
            <a:avLst/>
          </a:prstGeom>
        </p:spPr>
      </p:pic>
      <p:sp>
        <p:nvSpPr>
          <p:cNvPr id="4" name="TextBox 3">
            <a:extLst>
              <a:ext uri="{FF2B5EF4-FFF2-40B4-BE49-F238E27FC236}">
                <a16:creationId xmlns:a16="http://schemas.microsoft.com/office/drawing/2014/main" id="{9EBE027A-960A-A567-8D94-166B0262E738}"/>
              </a:ext>
            </a:extLst>
          </p:cNvPr>
          <p:cNvSpPr txBox="1"/>
          <p:nvPr/>
        </p:nvSpPr>
        <p:spPr>
          <a:xfrm>
            <a:off x="17674564" y="9910860"/>
            <a:ext cx="592654" cy="369332"/>
          </a:xfrm>
          <a:prstGeom prst="rect">
            <a:avLst/>
          </a:prstGeom>
          <a:noFill/>
        </p:spPr>
        <p:txBody>
          <a:bodyPr wrap="square" rtlCol="0">
            <a:spAutoFit/>
          </a:bodyPr>
          <a:lstStyle/>
          <a:p>
            <a:r>
              <a:rPr lang="en-US" dirty="0"/>
              <a:t>34</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9525" y="-1"/>
            <a:ext cx="18288000" cy="10208139"/>
            <a:chOff x="0" y="160901"/>
            <a:chExt cx="24384000" cy="13610852"/>
          </a:xfrm>
        </p:grpSpPr>
        <p:sp>
          <p:nvSpPr>
            <p:cNvPr id="7" name="Freeform 7"/>
            <p:cNvSpPr/>
            <p:nvPr/>
          </p:nvSpPr>
          <p:spPr>
            <a:xfrm>
              <a:off x="0" y="160901"/>
              <a:ext cx="24384000" cy="13610852"/>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0" y="2623664"/>
            <a:ext cx="6442022" cy="4672236"/>
          </a:xfrm>
          <a:custGeom>
            <a:avLst/>
            <a:gdLst/>
            <a:ahLst/>
            <a:cxnLst/>
            <a:rect l="l" t="t" r="r" b="b"/>
            <a:pathLst>
              <a:path w="6442022" h="4672236">
                <a:moveTo>
                  <a:pt x="0" y="0"/>
                </a:moveTo>
                <a:lnTo>
                  <a:pt x="6442022" y="0"/>
                </a:lnTo>
                <a:lnTo>
                  <a:pt x="6442022" y="4672236"/>
                </a:lnTo>
                <a:lnTo>
                  <a:pt x="0" y="4672236"/>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4495800" y="417592"/>
            <a:ext cx="6950937" cy="676275"/>
          </a:xfrm>
          <a:prstGeom prst="rect">
            <a:avLst/>
          </a:prstGeom>
        </p:spPr>
        <p:txBody>
          <a:bodyPr lIns="0" tIns="0" rIns="0" bIns="0" rtlCol="0" anchor="t">
            <a:spAutoFit/>
          </a:bodyPr>
          <a:lstStyle/>
          <a:p>
            <a:pPr algn="ctr">
              <a:lnSpc>
                <a:spcPts val="5399"/>
              </a:lnSpc>
              <a:spcBef>
                <a:spcPct val="0"/>
              </a:spcBef>
            </a:pPr>
            <a:r>
              <a:rPr lang="en-US" sz="4400" spc="42" dirty="0">
                <a:solidFill>
                  <a:srgbClr val="000000"/>
                </a:solidFill>
                <a:latin typeface="Abadi" panose="020B0604020104020204" pitchFamily="34" charset="0"/>
              </a:rPr>
              <a:t>Bivariate Analysis -EDA</a:t>
            </a:r>
          </a:p>
        </p:txBody>
      </p:sp>
      <p:sp>
        <p:nvSpPr>
          <p:cNvPr id="14" name="TextBox 14"/>
          <p:cNvSpPr txBox="1"/>
          <p:nvPr/>
        </p:nvSpPr>
        <p:spPr>
          <a:xfrm>
            <a:off x="7651586" y="2217120"/>
            <a:ext cx="9974340" cy="1823732"/>
          </a:xfrm>
          <a:prstGeom prst="rect">
            <a:avLst/>
          </a:prstGeom>
        </p:spPr>
        <p:txBody>
          <a:bodyPr lIns="0" tIns="0" rIns="0" bIns="0" rtlCol="0" anchor="t">
            <a:spAutoFit/>
          </a:bodyPr>
          <a:lstStyle/>
          <a:p>
            <a:pPr marL="0" lvl="0" indent="0" algn="l">
              <a:lnSpc>
                <a:spcPts val="2900"/>
              </a:lnSpc>
              <a:spcBef>
                <a:spcPct val="0"/>
              </a:spcBef>
            </a:pPr>
            <a:r>
              <a:rPr lang="en-US" sz="2322" u="none" strike="noStrike" dirty="0">
                <a:solidFill>
                  <a:srgbClr val="000000"/>
                </a:solidFill>
                <a:latin typeface="Arimo Bold"/>
              </a:rPr>
              <a:t>Finding :-</a:t>
            </a:r>
            <a:r>
              <a:rPr lang="en-US" sz="2322" u="none" strike="noStrike" dirty="0">
                <a:solidFill>
                  <a:srgbClr val="000000"/>
                </a:solidFill>
                <a:latin typeface="Arimo"/>
              </a:rPr>
              <a:t> </a:t>
            </a:r>
          </a:p>
          <a:p>
            <a:pPr marL="0" lvl="0" indent="0" algn="l">
              <a:lnSpc>
                <a:spcPts val="2902"/>
              </a:lnSpc>
              <a:spcBef>
                <a:spcPct val="0"/>
              </a:spcBef>
            </a:pPr>
            <a:r>
              <a:rPr lang="en-US" sz="2322" u="none" strike="noStrike" dirty="0">
                <a:solidFill>
                  <a:srgbClr val="000000"/>
                </a:solidFill>
                <a:latin typeface="Arimo"/>
              </a:rPr>
              <a:t>Customer who is no Partner and Seniorcitizen  seems to be associated with higher churn rates.</a:t>
            </a:r>
          </a:p>
          <a:p>
            <a:pPr marL="0" lvl="0" indent="0" algn="l">
              <a:lnSpc>
                <a:spcPts val="2902"/>
              </a:lnSpc>
              <a:spcBef>
                <a:spcPct val="0"/>
              </a:spcBef>
            </a:pPr>
            <a:endParaRPr lang="en-US" sz="2322" u="none" strike="noStrike" dirty="0">
              <a:solidFill>
                <a:srgbClr val="000000"/>
              </a:solidFill>
              <a:latin typeface="Arimo"/>
            </a:endParaRPr>
          </a:p>
          <a:p>
            <a:pPr marL="0" lvl="0" indent="0" algn="l">
              <a:lnSpc>
                <a:spcPts val="2902"/>
              </a:lnSpc>
              <a:spcBef>
                <a:spcPct val="0"/>
              </a:spcBef>
            </a:pPr>
            <a:endParaRPr lang="en-US" sz="2322" u="none" strike="noStrike" dirty="0">
              <a:solidFill>
                <a:srgbClr val="000000"/>
              </a:solidFill>
              <a:latin typeface="Arimo"/>
            </a:endParaRPr>
          </a:p>
        </p:txBody>
      </p:sp>
      <p:sp>
        <p:nvSpPr>
          <p:cNvPr id="15" name="TextBox 15"/>
          <p:cNvSpPr txBox="1"/>
          <p:nvPr/>
        </p:nvSpPr>
        <p:spPr>
          <a:xfrm>
            <a:off x="7651586" y="4324684"/>
            <a:ext cx="10401011" cy="4644092"/>
          </a:xfrm>
          <a:prstGeom prst="rect">
            <a:avLst/>
          </a:prstGeom>
        </p:spPr>
        <p:txBody>
          <a:bodyPr lIns="0" tIns="0" rIns="0" bIns="0" rtlCol="0" anchor="t">
            <a:spAutoFit/>
          </a:bodyPr>
          <a:lstStyle/>
          <a:p>
            <a:pPr>
              <a:lnSpc>
                <a:spcPts val="2822"/>
              </a:lnSpc>
            </a:pPr>
            <a:endParaRPr dirty="0"/>
          </a:p>
          <a:p>
            <a:pPr>
              <a:lnSpc>
                <a:spcPts val="2822"/>
              </a:lnSpc>
            </a:pPr>
            <a:r>
              <a:rPr lang="en-US" sz="2259" dirty="0">
                <a:latin typeface="Arimo Bold"/>
              </a:rPr>
              <a:t>Insight</a:t>
            </a:r>
            <a:r>
              <a:rPr lang="en-US" sz="2259" dirty="0">
                <a:latin typeface="Arimo"/>
              </a:rPr>
              <a:t> : </a:t>
            </a:r>
          </a:p>
          <a:p>
            <a:pPr>
              <a:lnSpc>
                <a:spcPts val="2822"/>
              </a:lnSpc>
            </a:pPr>
            <a:endParaRPr lang="en-US" sz="2259" dirty="0">
              <a:latin typeface="Arimo"/>
            </a:endParaRPr>
          </a:p>
          <a:p>
            <a:pPr>
              <a:lnSpc>
                <a:spcPts val="2822"/>
              </a:lnSpc>
            </a:pPr>
            <a:r>
              <a:rPr lang="en-US" sz="2320" u="sng" dirty="0">
                <a:latin typeface="Arimo"/>
              </a:rPr>
              <a:t>Senior citizen no partner mean less immediate support during health emergencies. Loneliness and lack of social support may lead to a higher likelihood of churn </a:t>
            </a:r>
            <a:r>
              <a:rPr lang="en-US" sz="2259" dirty="0">
                <a:latin typeface="Arimo"/>
              </a:rPr>
              <a:t>.</a:t>
            </a:r>
          </a:p>
          <a:p>
            <a:pPr>
              <a:lnSpc>
                <a:spcPts val="2822"/>
              </a:lnSpc>
            </a:pPr>
            <a:endParaRPr lang="en-US" sz="2259" dirty="0">
              <a:latin typeface="Arimo"/>
            </a:endParaRPr>
          </a:p>
          <a:p>
            <a:pPr>
              <a:lnSpc>
                <a:spcPts val="2822"/>
              </a:lnSpc>
            </a:pPr>
            <a:endParaRPr lang="en-US" sz="2259" dirty="0">
              <a:latin typeface="Arimo"/>
            </a:endParaRPr>
          </a:p>
          <a:p>
            <a:pPr>
              <a:lnSpc>
                <a:spcPts val="2822"/>
              </a:lnSpc>
            </a:pPr>
            <a:endParaRPr lang="en-US" sz="2259" dirty="0">
              <a:latin typeface="Arimo"/>
            </a:endParaRPr>
          </a:p>
          <a:p>
            <a:pPr>
              <a:lnSpc>
                <a:spcPts val="2822"/>
              </a:lnSpc>
            </a:pPr>
            <a:endParaRPr lang="en-US" sz="2259" dirty="0">
              <a:latin typeface="Arimo"/>
            </a:endParaRPr>
          </a:p>
          <a:p>
            <a:pPr>
              <a:lnSpc>
                <a:spcPts val="2822"/>
              </a:lnSpc>
            </a:pPr>
            <a:endParaRPr lang="en-US" sz="2259" dirty="0">
              <a:latin typeface="Arimo"/>
            </a:endParaRPr>
          </a:p>
          <a:p>
            <a:pPr>
              <a:lnSpc>
                <a:spcPts val="2822"/>
              </a:lnSpc>
            </a:pPr>
            <a:endParaRPr lang="en-US" sz="2259" dirty="0">
              <a:latin typeface="Arimo"/>
            </a:endParaRPr>
          </a:p>
          <a:p>
            <a:pPr>
              <a:lnSpc>
                <a:spcPts val="2824"/>
              </a:lnSpc>
            </a:pPr>
            <a:endParaRPr lang="en-US" sz="2259" dirty="0">
              <a:latin typeface="Arimo"/>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descr="A person writing on a white board&#10;&#10;Description automatically generated">
            <a:extLst>
              <a:ext uri="{FF2B5EF4-FFF2-40B4-BE49-F238E27FC236}">
                <a16:creationId xmlns:a16="http://schemas.microsoft.com/office/drawing/2014/main" id="{87027054-B266-F71D-47CB-D50B192A1DD7}"/>
              </a:ext>
            </a:extLst>
          </p:cNvPr>
          <p:cNvPicPr>
            <a:picLocks noChangeAspect="1"/>
          </p:cNvPicPr>
          <p:nvPr/>
        </p:nvPicPr>
        <p:blipFill>
          <a:blip r:embed="rId8">
            <a:alphaModFix amt="5000"/>
            <a:extLst>
              <a:ext uri="{28A0092B-C50C-407E-A947-70E740481C1C}">
                <a14:useLocalDpi xmlns:a14="http://schemas.microsoft.com/office/drawing/2010/main" val="0"/>
              </a:ext>
            </a:extLst>
          </a:blip>
          <a:stretch>
            <a:fillRect/>
          </a:stretch>
        </p:blipFill>
        <p:spPr>
          <a:xfrm>
            <a:off x="9525" y="0"/>
            <a:ext cx="18288000" cy="10477500"/>
          </a:xfrm>
          <a:prstGeom prst="rect">
            <a:avLst/>
          </a:prstGeom>
        </p:spPr>
      </p:pic>
      <p:sp>
        <p:nvSpPr>
          <p:cNvPr id="4" name="TextBox 3">
            <a:extLst>
              <a:ext uri="{FF2B5EF4-FFF2-40B4-BE49-F238E27FC236}">
                <a16:creationId xmlns:a16="http://schemas.microsoft.com/office/drawing/2014/main" id="{05EE9F71-7332-D2F8-093A-B3E6540A8947}"/>
              </a:ext>
            </a:extLst>
          </p:cNvPr>
          <p:cNvSpPr txBox="1"/>
          <p:nvPr/>
        </p:nvSpPr>
        <p:spPr>
          <a:xfrm>
            <a:off x="17787984" y="9878008"/>
            <a:ext cx="449416" cy="369332"/>
          </a:xfrm>
          <a:prstGeom prst="rect">
            <a:avLst/>
          </a:prstGeom>
          <a:noFill/>
        </p:spPr>
        <p:txBody>
          <a:bodyPr wrap="square" rtlCol="0">
            <a:spAutoFit/>
          </a:bodyPr>
          <a:lstStyle/>
          <a:p>
            <a:r>
              <a:rPr lang="en-US" dirty="0"/>
              <a:t>35</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76200" y="-1"/>
            <a:ext cx="18288000" cy="10287000"/>
            <a:chOff x="0" y="159683"/>
            <a:chExt cx="24384000" cy="13612072"/>
          </a:xfrm>
        </p:grpSpPr>
        <p:sp>
          <p:nvSpPr>
            <p:cNvPr id="7" name="Freeform 7"/>
            <p:cNvSpPr/>
            <p:nvPr/>
          </p:nvSpPr>
          <p:spPr>
            <a:xfrm>
              <a:off x="0" y="159683"/>
              <a:ext cx="24384000" cy="13612072"/>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33435" y="2312793"/>
            <a:ext cx="7395611" cy="5859657"/>
          </a:xfrm>
          <a:custGeom>
            <a:avLst/>
            <a:gdLst/>
            <a:ahLst/>
            <a:cxnLst/>
            <a:rect l="l" t="t" r="r" b="b"/>
            <a:pathLst>
              <a:path w="6934539" h="5126393">
                <a:moveTo>
                  <a:pt x="0" y="0"/>
                </a:moveTo>
                <a:lnTo>
                  <a:pt x="6934539" y="0"/>
                </a:lnTo>
                <a:lnTo>
                  <a:pt x="6934539" y="5126393"/>
                </a:lnTo>
                <a:lnTo>
                  <a:pt x="0" y="5126393"/>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3" name="TextBox 13"/>
          <p:cNvSpPr txBox="1"/>
          <p:nvPr/>
        </p:nvSpPr>
        <p:spPr>
          <a:xfrm>
            <a:off x="4956779" y="425038"/>
            <a:ext cx="6950937" cy="676275"/>
          </a:xfrm>
          <a:prstGeom prst="rect">
            <a:avLst/>
          </a:prstGeom>
        </p:spPr>
        <p:txBody>
          <a:bodyPr lIns="0" tIns="0" rIns="0" bIns="0" rtlCol="0" anchor="t">
            <a:spAutoFit/>
          </a:bodyPr>
          <a:lstStyle/>
          <a:p>
            <a:pPr algn="ctr">
              <a:lnSpc>
                <a:spcPts val="5399"/>
              </a:lnSpc>
              <a:spcBef>
                <a:spcPct val="0"/>
              </a:spcBef>
            </a:pPr>
            <a:r>
              <a:rPr lang="en-US" sz="4000" spc="42" dirty="0">
                <a:solidFill>
                  <a:srgbClr val="000000"/>
                </a:solidFill>
                <a:latin typeface="Abadi" panose="020B0604020104020204" pitchFamily="34" charset="0"/>
              </a:rPr>
              <a:t>Bivariate Analysis -EDA</a:t>
            </a:r>
          </a:p>
        </p:txBody>
      </p:sp>
      <p:sp>
        <p:nvSpPr>
          <p:cNvPr id="14" name="TextBox 14"/>
          <p:cNvSpPr txBox="1"/>
          <p:nvPr/>
        </p:nvSpPr>
        <p:spPr>
          <a:xfrm>
            <a:off x="7675158" y="3246995"/>
            <a:ext cx="9974340" cy="1603003"/>
          </a:xfrm>
          <a:prstGeom prst="rect">
            <a:avLst/>
          </a:prstGeom>
        </p:spPr>
        <p:txBody>
          <a:bodyPr lIns="0" tIns="0" rIns="0" bIns="0" rtlCol="0" anchor="t">
            <a:spAutoFit/>
          </a:bodyPr>
          <a:lstStyle/>
          <a:p>
            <a:pPr marL="0" lvl="0" indent="0" algn="just">
              <a:lnSpc>
                <a:spcPts val="2540"/>
              </a:lnSpc>
              <a:spcBef>
                <a:spcPct val="0"/>
              </a:spcBef>
            </a:pPr>
            <a:r>
              <a:rPr lang="en-US" sz="2032" u="none" strike="noStrike" dirty="0">
                <a:solidFill>
                  <a:srgbClr val="000000"/>
                </a:solidFill>
                <a:latin typeface="Arimo Bold"/>
              </a:rPr>
              <a:t>Findings</a:t>
            </a:r>
            <a:endParaRPr lang="en-US" sz="2032" u="none" strike="noStrike" dirty="0">
              <a:solidFill>
                <a:srgbClr val="000000"/>
              </a:solidFill>
              <a:latin typeface="Arimo"/>
            </a:endParaRPr>
          </a:p>
          <a:p>
            <a:pPr marL="0" lvl="0" indent="0" algn="just">
              <a:lnSpc>
                <a:spcPts val="2540"/>
              </a:lnSpc>
              <a:spcBef>
                <a:spcPct val="0"/>
              </a:spcBef>
            </a:pPr>
            <a:r>
              <a:rPr lang="en-US" sz="2032" u="none" strike="noStrike" dirty="0">
                <a:solidFill>
                  <a:srgbClr val="000000"/>
                </a:solidFill>
                <a:latin typeface="Arimo"/>
              </a:rPr>
              <a:t>Customer who is having Fiber optics internet services as well as have phone services seems to be associated with higher churn rates .</a:t>
            </a:r>
          </a:p>
          <a:p>
            <a:pPr marL="0" lvl="0" indent="0" algn="just">
              <a:lnSpc>
                <a:spcPts val="2540"/>
              </a:lnSpc>
              <a:spcBef>
                <a:spcPct val="0"/>
              </a:spcBef>
            </a:pPr>
            <a:endParaRPr lang="en-US" sz="2032" u="none" strike="noStrike" dirty="0">
              <a:solidFill>
                <a:srgbClr val="000000"/>
              </a:solidFill>
              <a:latin typeface="Arimo"/>
            </a:endParaRPr>
          </a:p>
          <a:p>
            <a:pPr marL="0" lvl="0" indent="0" algn="just">
              <a:lnSpc>
                <a:spcPts val="2540"/>
              </a:lnSpc>
              <a:spcBef>
                <a:spcPct val="0"/>
              </a:spcBef>
            </a:pPr>
            <a:endParaRPr lang="en-US" sz="2032" u="none" strike="noStrike" dirty="0">
              <a:solidFill>
                <a:srgbClr val="000000"/>
              </a:solidFill>
              <a:latin typeface="Arimo"/>
            </a:endParaRPr>
          </a:p>
        </p:txBody>
      </p:sp>
      <p:sp>
        <p:nvSpPr>
          <p:cNvPr id="15" name="TextBox 15"/>
          <p:cNvSpPr txBox="1"/>
          <p:nvPr/>
        </p:nvSpPr>
        <p:spPr>
          <a:xfrm>
            <a:off x="7678314" y="5027687"/>
            <a:ext cx="10165608" cy="5429371"/>
          </a:xfrm>
          <a:prstGeom prst="rect">
            <a:avLst/>
          </a:prstGeom>
        </p:spPr>
        <p:txBody>
          <a:bodyPr lIns="0" tIns="0" rIns="0" bIns="0" rtlCol="0" anchor="t">
            <a:spAutoFit/>
          </a:bodyPr>
          <a:lstStyle/>
          <a:p>
            <a:pPr marL="0" lvl="0" indent="0" algn="just">
              <a:lnSpc>
                <a:spcPts val="2540"/>
              </a:lnSpc>
              <a:spcBef>
                <a:spcPct val="0"/>
              </a:spcBef>
            </a:pPr>
            <a:endParaRPr dirty="0"/>
          </a:p>
          <a:p>
            <a:pPr marL="0" lvl="0" indent="0" algn="just">
              <a:lnSpc>
                <a:spcPts val="2540"/>
              </a:lnSpc>
              <a:spcBef>
                <a:spcPct val="0"/>
              </a:spcBef>
            </a:pPr>
            <a:r>
              <a:rPr lang="en-US" sz="2032" u="none" strike="noStrike" dirty="0">
                <a:latin typeface="Arimo Bold"/>
              </a:rPr>
              <a:t>Insight </a:t>
            </a:r>
            <a:endParaRPr lang="en-US" sz="2032" u="none" strike="noStrike" dirty="0">
              <a:latin typeface="Arimo"/>
            </a:endParaRPr>
          </a:p>
          <a:p>
            <a:pPr marL="0" lvl="0" indent="0" algn="just">
              <a:lnSpc>
                <a:spcPts val="2540"/>
              </a:lnSpc>
              <a:spcBef>
                <a:spcPct val="0"/>
              </a:spcBef>
            </a:pPr>
            <a:r>
              <a:rPr lang="en-US" sz="2032" u="none" strike="noStrike" dirty="0">
                <a:latin typeface="Arimo"/>
              </a:rPr>
              <a:t>Investigating potential </a:t>
            </a:r>
            <a:r>
              <a:rPr lang="en-US" sz="2032" u="sng" strike="noStrike" dirty="0">
                <a:latin typeface="Arimo"/>
              </a:rPr>
              <a:t>service quality issues with fiber optic connections, including frequent outages and slow speeds</a:t>
            </a:r>
            <a:r>
              <a:rPr lang="en-US" sz="2032" u="none" strike="noStrike" dirty="0">
                <a:latin typeface="Arimo"/>
              </a:rPr>
              <a:t>. Assessing the competitiveness of fiber optic plans in terms of pricing. Evaluating the quality of customer support for fiber optic users.</a:t>
            </a:r>
          </a:p>
          <a:p>
            <a:pPr marL="0" lvl="0" indent="0" algn="just">
              <a:lnSpc>
                <a:spcPts val="2540"/>
              </a:lnSpc>
              <a:spcBef>
                <a:spcPct val="0"/>
              </a:spcBef>
            </a:pPr>
            <a:r>
              <a:rPr lang="en-US" sz="2032" u="none" strike="noStrike" dirty="0">
                <a:latin typeface="Arimo"/>
              </a:rPr>
              <a:t>Analyzing </a:t>
            </a:r>
            <a:r>
              <a:rPr lang="en-US" sz="2032" u="sng" strike="noStrike" dirty="0">
                <a:latin typeface="Arimo"/>
              </a:rPr>
              <a:t>specific features of phone services such as call clarity and pricing to identify reasons for telco customer churn.</a:t>
            </a:r>
          </a:p>
          <a:p>
            <a:pPr marL="0" lvl="0" indent="0" algn="just">
              <a:lnSpc>
                <a:spcPts val="2540"/>
              </a:lnSpc>
              <a:spcBef>
                <a:spcPct val="0"/>
              </a:spcBef>
            </a:pPr>
            <a:endParaRPr lang="en-US" sz="2032" u="none" strike="noStrike" dirty="0">
              <a:latin typeface="Arimo"/>
            </a:endParaRPr>
          </a:p>
          <a:p>
            <a:pPr marL="0" lvl="0" indent="0" algn="just">
              <a:lnSpc>
                <a:spcPts val="2540"/>
              </a:lnSpc>
              <a:spcBef>
                <a:spcPct val="0"/>
              </a:spcBef>
            </a:pPr>
            <a:endParaRPr lang="en-US" sz="2032" u="none" strike="noStrike" dirty="0">
              <a:latin typeface="Arimo"/>
            </a:endParaRPr>
          </a:p>
          <a:p>
            <a:pPr marL="0" lvl="0" indent="0" algn="just">
              <a:lnSpc>
                <a:spcPts val="2540"/>
              </a:lnSpc>
              <a:spcBef>
                <a:spcPct val="0"/>
              </a:spcBef>
            </a:pPr>
            <a:endParaRPr lang="en-US" sz="2032" u="none" strike="noStrike" dirty="0">
              <a:latin typeface="Arimo"/>
            </a:endParaRPr>
          </a:p>
          <a:p>
            <a:pPr marL="0" lvl="0" indent="0" algn="just">
              <a:lnSpc>
                <a:spcPts val="2540"/>
              </a:lnSpc>
              <a:spcBef>
                <a:spcPct val="0"/>
              </a:spcBef>
            </a:pPr>
            <a:endParaRPr lang="en-US" sz="2032" u="none" strike="noStrike" dirty="0">
              <a:latin typeface="Arimo"/>
            </a:endParaRPr>
          </a:p>
          <a:p>
            <a:pPr marL="0" lvl="0" indent="0" algn="just">
              <a:lnSpc>
                <a:spcPts val="2540"/>
              </a:lnSpc>
              <a:spcBef>
                <a:spcPct val="0"/>
              </a:spcBef>
            </a:pPr>
            <a:endParaRPr lang="en-US" sz="2032" u="none" strike="noStrike" dirty="0">
              <a:latin typeface="Arimo"/>
            </a:endParaRPr>
          </a:p>
          <a:p>
            <a:pPr marL="0" lvl="0" indent="0" algn="just">
              <a:lnSpc>
                <a:spcPts val="2540"/>
              </a:lnSpc>
              <a:spcBef>
                <a:spcPct val="0"/>
              </a:spcBef>
            </a:pPr>
            <a:endParaRPr lang="en-US" sz="2032" u="none" strike="noStrike" dirty="0">
              <a:latin typeface="Arimo"/>
            </a:endParaRPr>
          </a:p>
          <a:p>
            <a:pPr marL="0" lvl="0" indent="0" algn="just">
              <a:lnSpc>
                <a:spcPts val="2540"/>
              </a:lnSpc>
              <a:spcBef>
                <a:spcPct val="0"/>
              </a:spcBef>
            </a:pPr>
            <a:endParaRPr lang="en-US" sz="2032" u="none" strike="noStrike" dirty="0">
              <a:latin typeface="Arimo"/>
            </a:endParaRPr>
          </a:p>
          <a:p>
            <a:pPr marL="0" lvl="0" indent="0" algn="just">
              <a:lnSpc>
                <a:spcPts val="2540"/>
              </a:lnSpc>
              <a:spcBef>
                <a:spcPct val="0"/>
              </a:spcBef>
            </a:pPr>
            <a:endParaRPr lang="en-US" sz="2032" u="none" strike="noStrike" dirty="0">
              <a:latin typeface="Arimo"/>
            </a:endParaRPr>
          </a:p>
          <a:p>
            <a:pPr marL="0" lvl="0" indent="0" algn="just">
              <a:lnSpc>
                <a:spcPts val="2540"/>
              </a:lnSpc>
              <a:spcBef>
                <a:spcPct val="0"/>
              </a:spcBef>
            </a:pPr>
            <a:endParaRPr lang="en-US" sz="2032" u="none" strike="noStrike" dirty="0">
              <a:latin typeface="Arimo"/>
            </a:endParaRPr>
          </a:p>
          <a:p>
            <a:pPr marL="0" lvl="0" indent="0" algn="just">
              <a:lnSpc>
                <a:spcPts val="2540"/>
              </a:lnSpc>
              <a:spcBef>
                <a:spcPct val="0"/>
              </a:spcBef>
            </a:pPr>
            <a:endParaRPr lang="en-US" sz="2032" u="none" strike="noStrike" dirty="0">
              <a:latin typeface="Arimo"/>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descr="A person writing on a white board&#10;&#10;Description automatically generated">
            <a:extLst>
              <a:ext uri="{FF2B5EF4-FFF2-40B4-BE49-F238E27FC236}">
                <a16:creationId xmlns:a16="http://schemas.microsoft.com/office/drawing/2014/main" id="{3F34212A-555F-5200-8567-B42C12B438F8}"/>
              </a:ext>
            </a:extLst>
          </p:cNvPr>
          <p:cNvPicPr>
            <a:picLocks noChangeAspect="1"/>
          </p:cNvPicPr>
          <p:nvPr/>
        </p:nvPicPr>
        <p:blipFill>
          <a:blip r:embed="rId8">
            <a:alphaModFix amt="5000"/>
            <a:extLst>
              <a:ext uri="{28A0092B-C50C-407E-A947-70E740481C1C}">
                <a14:useLocalDpi xmlns:a14="http://schemas.microsoft.com/office/drawing/2010/main" val="0"/>
              </a:ext>
            </a:extLst>
          </a:blip>
          <a:stretch>
            <a:fillRect/>
          </a:stretch>
        </p:blipFill>
        <p:spPr>
          <a:xfrm>
            <a:off x="0" y="-314410"/>
            <a:ext cx="18288000" cy="10328816"/>
          </a:xfrm>
          <a:prstGeom prst="rect">
            <a:avLst/>
          </a:prstGeom>
        </p:spPr>
      </p:pic>
      <p:sp>
        <p:nvSpPr>
          <p:cNvPr id="3" name="TextBox 2">
            <a:extLst>
              <a:ext uri="{FF2B5EF4-FFF2-40B4-BE49-F238E27FC236}">
                <a16:creationId xmlns:a16="http://schemas.microsoft.com/office/drawing/2014/main" id="{570B4771-5D26-CB4B-50A4-A0390F67D030}"/>
              </a:ext>
            </a:extLst>
          </p:cNvPr>
          <p:cNvSpPr txBox="1"/>
          <p:nvPr/>
        </p:nvSpPr>
        <p:spPr>
          <a:xfrm>
            <a:off x="17751354" y="9853499"/>
            <a:ext cx="562302" cy="369332"/>
          </a:xfrm>
          <a:prstGeom prst="rect">
            <a:avLst/>
          </a:prstGeom>
          <a:noFill/>
        </p:spPr>
        <p:txBody>
          <a:bodyPr wrap="square" rtlCol="0">
            <a:spAutoFit/>
          </a:bodyPr>
          <a:lstStyle/>
          <a:p>
            <a:r>
              <a:rPr lang="en-US" dirty="0"/>
              <a:t>36</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latin typeface="Abadi" panose="020B0604020104020204" pitchFamily="34" charset="0"/>
            </a:endParaRPr>
          </a:p>
        </p:txBody>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latin typeface="Abadi" panose="020B0604020104020204" pitchFamily="34" charset="0"/>
            </a:endParaRPr>
          </a:p>
        </p:txBody>
      </p:sp>
      <p:grpSp>
        <p:nvGrpSpPr>
          <p:cNvPr id="6" name="Group 6"/>
          <p:cNvGrpSpPr/>
          <p:nvPr/>
        </p:nvGrpSpPr>
        <p:grpSpPr>
          <a:xfrm>
            <a:off x="0"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latin typeface="Abadi" panose="020B0604020104020204" pitchFamily="34" charset="0"/>
            </a:endParaRPr>
          </a:p>
        </p:txBody>
      </p:sp>
      <p:sp>
        <p:nvSpPr>
          <p:cNvPr id="11" name="Freeform 11"/>
          <p:cNvSpPr/>
          <p:nvPr/>
        </p:nvSpPr>
        <p:spPr>
          <a:xfrm>
            <a:off x="133435" y="2233598"/>
            <a:ext cx="7222972" cy="5045984"/>
          </a:xfrm>
          <a:custGeom>
            <a:avLst/>
            <a:gdLst/>
            <a:ahLst/>
            <a:cxnLst/>
            <a:rect l="l" t="t" r="r" b="b"/>
            <a:pathLst>
              <a:path w="7222972" h="3477727">
                <a:moveTo>
                  <a:pt x="0" y="0"/>
                </a:moveTo>
                <a:lnTo>
                  <a:pt x="7222972" y="0"/>
                </a:lnTo>
                <a:lnTo>
                  <a:pt x="7222972" y="3477727"/>
                </a:lnTo>
                <a:lnTo>
                  <a:pt x="0" y="3477727"/>
                </a:lnTo>
                <a:lnTo>
                  <a:pt x="0" y="0"/>
                </a:lnTo>
                <a:close/>
              </a:path>
            </a:pathLst>
          </a:custGeom>
          <a:blipFill>
            <a:blip r:embed="rId6"/>
            <a:stretch>
              <a:fillRect/>
            </a:stretch>
          </a:blipFill>
        </p:spPr>
        <p:txBody>
          <a:bodyPr/>
          <a:lstStyle/>
          <a:p>
            <a:endParaRPr lang="en-IN">
              <a:latin typeface="Abadi" panose="020B0604020104020204" pitchFamily="34" charset="0"/>
            </a:endParaRPr>
          </a:p>
        </p:txBody>
      </p:sp>
      <p:sp>
        <p:nvSpPr>
          <p:cNvPr id="12" name="TextBox 12"/>
          <p:cNvSpPr txBox="1"/>
          <p:nvPr/>
        </p:nvSpPr>
        <p:spPr>
          <a:xfrm>
            <a:off x="581068" y="9639648"/>
            <a:ext cx="4375711" cy="554895"/>
          </a:xfrm>
          <a:prstGeom prst="rect">
            <a:avLst/>
          </a:prstGeom>
        </p:spPr>
        <p:txBody>
          <a:bodyPr lIns="0" tIns="0" rIns="0" bIns="0" rtlCol="0" anchor="t">
            <a:spAutoFit/>
          </a:bodyPr>
          <a:lstStyle/>
          <a:p>
            <a:pPr algn="l">
              <a:lnSpc>
                <a:spcPts val="2196"/>
              </a:lnSpc>
            </a:pPr>
            <a:r>
              <a:rPr lang="en-US" sz="1830" spc="17">
                <a:solidFill>
                  <a:srgbClr val="000000"/>
                </a:solidFill>
                <a:latin typeface="Abadi" panose="020B0604020104020204" pitchFamily="34" charset="0"/>
              </a:rPr>
              <a:t>© 2021 Jigsaw Academy Education Pvt Ltd.</a:t>
            </a:r>
          </a:p>
        </p:txBody>
      </p:sp>
      <p:sp>
        <p:nvSpPr>
          <p:cNvPr id="13" name="TextBox 13"/>
          <p:cNvSpPr txBox="1"/>
          <p:nvPr/>
        </p:nvSpPr>
        <p:spPr>
          <a:xfrm>
            <a:off x="4800600" y="457312"/>
            <a:ext cx="6950937" cy="676275"/>
          </a:xfrm>
          <a:prstGeom prst="rect">
            <a:avLst/>
          </a:prstGeom>
        </p:spPr>
        <p:txBody>
          <a:bodyPr lIns="0" tIns="0" rIns="0" bIns="0" rtlCol="0" anchor="t">
            <a:spAutoFit/>
          </a:bodyPr>
          <a:lstStyle/>
          <a:p>
            <a:pPr algn="ctr">
              <a:lnSpc>
                <a:spcPts val="5399"/>
              </a:lnSpc>
              <a:spcBef>
                <a:spcPct val="0"/>
              </a:spcBef>
            </a:pPr>
            <a:r>
              <a:rPr lang="en-US" sz="4400" spc="42" dirty="0">
                <a:solidFill>
                  <a:srgbClr val="000000"/>
                </a:solidFill>
                <a:latin typeface="Abadi" panose="020B0604020104020204" pitchFamily="34" charset="0"/>
              </a:rPr>
              <a:t>Bivariate Analysis -EDA</a:t>
            </a:r>
          </a:p>
        </p:txBody>
      </p:sp>
      <p:sp>
        <p:nvSpPr>
          <p:cNvPr id="14" name="TextBox 14"/>
          <p:cNvSpPr txBox="1"/>
          <p:nvPr/>
        </p:nvSpPr>
        <p:spPr>
          <a:xfrm>
            <a:off x="7744274" y="2224072"/>
            <a:ext cx="9974340" cy="1577782"/>
          </a:xfrm>
          <a:prstGeom prst="rect">
            <a:avLst/>
          </a:prstGeom>
        </p:spPr>
        <p:txBody>
          <a:bodyPr lIns="0" tIns="0" rIns="0" bIns="0" rtlCol="0" anchor="t">
            <a:spAutoFit/>
          </a:bodyPr>
          <a:lstStyle/>
          <a:p>
            <a:pPr marL="0" lvl="0" indent="0" algn="just">
              <a:lnSpc>
                <a:spcPts val="2540"/>
              </a:lnSpc>
              <a:spcBef>
                <a:spcPct val="0"/>
              </a:spcBef>
            </a:pPr>
            <a:r>
              <a:rPr lang="en-US" sz="2032" u="none" strike="noStrike" dirty="0">
                <a:solidFill>
                  <a:srgbClr val="000000"/>
                </a:solidFill>
                <a:latin typeface="Abadi" panose="020B0604020104020204" pitchFamily="34" charset="0"/>
              </a:rPr>
              <a:t>Finding :- </a:t>
            </a:r>
          </a:p>
          <a:p>
            <a:pPr algn="just">
              <a:lnSpc>
                <a:spcPts val="2540"/>
              </a:lnSpc>
              <a:spcBef>
                <a:spcPct val="0"/>
              </a:spcBef>
            </a:pPr>
            <a:r>
              <a:rPr lang="en-US" sz="2032" dirty="0">
                <a:solidFill>
                  <a:srgbClr val="000000"/>
                </a:solidFill>
                <a:latin typeface="Arimo"/>
              </a:rPr>
              <a:t>Customer who is having Fiber optics internet services as well as have phone services seems to be associated with higher churn rates .</a:t>
            </a:r>
          </a:p>
          <a:p>
            <a:pPr marL="0" lvl="0" indent="0" algn="just">
              <a:lnSpc>
                <a:spcPts val="2540"/>
              </a:lnSpc>
              <a:spcBef>
                <a:spcPct val="0"/>
              </a:spcBef>
            </a:pPr>
            <a:endParaRPr lang="en-US" sz="2032" u="none" strike="noStrike" dirty="0">
              <a:solidFill>
                <a:srgbClr val="000000"/>
              </a:solidFill>
              <a:latin typeface="Abadi" panose="020B0604020104020204" pitchFamily="34" charset="0"/>
            </a:endParaRPr>
          </a:p>
          <a:p>
            <a:pPr marL="0" lvl="0" indent="0" algn="just">
              <a:lnSpc>
                <a:spcPts val="2540"/>
              </a:lnSpc>
              <a:spcBef>
                <a:spcPct val="0"/>
              </a:spcBef>
            </a:pPr>
            <a:endParaRPr lang="en-US" sz="2032" u="none" strike="noStrike" dirty="0">
              <a:solidFill>
                <a:srgbClr val="000000"/>
              </a:solidFill>
              <a:latin typeface="Abadi" panose="020B0604020104020204" pitchFamily="34" charset="0"/>
            </a:endParaRPr>
          </a:p>
        </p:txBody>
      </p:sp>
      <p:sp>
        <p:nvSpPr>
          <p:cNvPr id="15" name="TextBox 15"/>
          <p:cNvSpPr txBox="1"/>
          <p:nvPr/>
        </p:nvSpPr>
        <p:spPr>
          <a:xfrm>
            <a:off x="7744274" y="5124450"/>
            <a:ext cx="9974340" cy="2552558"/>
          </a:xfrm>
          <a:prstGeom prst="rect">
            <a:avLst/>
          </a:prstGeom>
        </p:spPr>
        <p:txBody>
          <a:bodyPr lIns="0" tIns="0" rIns="0" bIns="0" rtlCol="0" anchor="t">
            <a:spAutoFit/>
          </a:bodyPr>
          <a:lstStyle/>
          <a:p>
            <a:pPr marL="0" lvl="0" indent="0" algn="just">
              <a:lnSpc>
                <a:spcPts val="2540"/>
              </a:lnSpc>
              <a:spcBef>
                <a:spcPct val="0"/>
              </a:spcBef>
            </a:pPr>
            <a:r>
              <a:rPr lang="en-US" sz="2032" dirty="0">
                <a:latin typeface="Abadi" panose="020B0604020104020204" pitchFamily="34" charset="0"/>
              </a:rPr>
              <a:t>Insight </a:t>
            </a:r>
            <a:r>
              <a:rPr lang="en-US" sz="2032" u="none" strike="noStrike" dirty="0">
                <a:latin typeface="Abadi" panose="020B0604020104020204" pitchFamily="34" charset="0"/>
              </a:rPr>
              <a:t>:- </a:t>
            </a:r>
          </a:p>
          <a:p>
            <a:pPr lvl="0" indent="0" algn="just">
              <a:lnSpc>
                <a:spcPts val="2540"/>
              </a:lnSpc>
              <a:spcBef>
                <a:spcPct val="0"/>
              </a:spcBef>
            </a:pPr>
            <a:r>
              <a:rPr lang="en-US" sz="2032" u="sng" dirty="0">
                <a:solidFill>
                  <a:srgbClr val="000000"/>
                </a:solidFill>
                <a:latin typeface="Arimo"/>
              </a:rPr>
              <a:t>Month-to-month contracts often lead to higher churn rates due to their lack of long-term commitment, susceptibility to pricing changes</a:t>
            </a:r>
            <a:r>
              <a:rPr lang="en-US" sz="2032" dirty="0">
                <a:solidFill>
                  <a:srgbClr val="000000"/>
                </a:solidFill>
                <a:latin typeface="Arimo"/>
              </a:rPr>
              <a:t>, and potential dissatisfaction with service; additionally, customers without access to tech support are more likely to churn due to unresolved technical issues, communication challenges, and the allure of competitor offers with better support options.</a:t>
            </a:r>
          </a:p>
          <a:p>
            <a:pPr marL="0" lvl="0" indent="0" algn="just">
              <a:lnSpc>
                <a:spcPts val="2540"/>
              </a:lnSpc>
              <a:spcBef>
                <a:spcPct val="0"/>
              </a:spcBef>
            </a:pPr>
            <a:endParaRPr lang="en-US" sz="2032" u="none" strike="noStrike" dirty="0">
              <a:latin typeface="Abadi" panose="020B0604020104020204" pitchFamily="34" charset="0"/>
            </a:endParaRPr>
          </a:p>
          <a:p>
            <a:pPr marL="0" lvl="0" indent="0" algn="just">
              <a:lnSpc>
                <a:spcPts val="2540"/>
              </a:lnSpc>
              <a:spcBef>
                <a:spcPct val="0"/>
              </a:spcBef>
            </a:pPr>
            <a:endParaRPr lang="en-US" sz="2032" u="none" strike="noStrike" dirty="0">
              <a:latin typeface="Abadi" panose="020B0604020104020204" pitchFamily="34" charset="0"/>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descr="A person writing on a white board&#10;&#10;Description automatically generated">
            <a:extLst>
              <a:ext uri="{FF2B5EF4-FFF2-40B4-BE49-F238E27FC236}">
                <a16:creationId xmlns:a16="http://schemas.microsoft.com/office/drawing/2014/main" id="{615C3557-B916-BB24-DEC5-3A7725D57805}"/>
              </a:ext>
            </a:extLst>
          </p:cNvPr>
          <p:cNvPicPr>
            <a:picLocks noChangeAspect="1"/>
          </p:cNvPicPr>
          <p:nvPr/>
        </p:nvPicPr>
        <p:blipFill>
          <a:blip r:embed="rId8">
            <a:alphaModFix amt="5000"/>
            <a:extLst>
              <a:ext uri="{28A0092B-C50C-407E-A947-70E740481C1C}">
                <a14:useLocalDpi xmlns:a14="http://schemas.microsoft.com/office/drawing/2010/main" val="0"/>
              </a:ext>
            </a:extLst>
          </a:blip>
          <a:stretch>
            <a:fillRect/>
          </a:stretch>
        </p:blipFill>
        <p:spPr>
          <a:xfrm>
            <a:off x="203449" y="0"/>
            <a:ext cx="18084551" cy="10328816"/>
          </a:xfrm>
          <a:prstGeom prst="rect">
            <a:avLst/>
          </a:prstGeom>
        </p:spPr>
      </p:pic>
      <p:sp>
        <p:nvSpPr>
          <p:cNvPr id="3" name="TextBox 2">
            <a:extLst>
              <a:ext uri="{FF2B5EF4-FFF2-40B4-BE49-F238E27FC236}">
                <a16:creationId xmlns:a16="http://schemas.microsoft.com/office/drawing/2014/main" id="{F1147FF8-D47C-DAAC-BB9F-4D7748186353}"/>
              </a:ext>
            </a:extLst>
          </p:cNvPr>
          <p:cNvSpPr txBox="1"/>
          <p:nvPr/>
        </p:nvSpPr>
        <p:spPr>
          <a:xfrm>
            <a:off x="17718614" y="9825238"/>
            <a:ext cx="537431" cy="382901"/>
          </a:xfrm>
          <a:prstGeom prst="rect">
            <a:avLst/>
          </a:prstGeom>
          <a:noFill/>
        </p:spPr>
        <p:txBody>
          <a:bodyPr wrap="square" rtlCol="0">
            <a:spAutoFit/>
          </a:bodyPr>
          <a:lstStyle/>
          <a:p>
            <a:r>
              <a:rPr lang="en-US" dirty="0"/>
              <a:t>37</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b="1">
              <a:latin typeface="Abadi" panose="020B0604020104020204" pitchFamily="34" charset="0"/>
            </a:endParaRPr>
          </a:p>
        </p:txBody>
      </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b="1">
              <a:latin typeface="Abadi" panose="020B0604020104020204" pitchFamily="34" charset="0"/>
            </a:endParaRPr>
          </a:p>
        </p:txBody>
      </p:sp>
      <p:grpSp>
        <p:nvGrpSpPr>
          <p:cNvPr id="6" name="Group 6"/>
          <p:cNvGrpSpPr/>
          <p:nvPr/>
        </p:nvGrpSpPr>
        <p:grpSpPr>
          <a:xfrm>
            <a:off x="-19050" y="-1"/>
            <a:ext cx="18307050" cy="10287001"/>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b="1">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b="1">
              <a:latin typeface="Abadi" panose="020B0604020104020204" pitchFamily="34" charset="0"/>
            </a:endParaRPr>
          </a:p>
        </p:txBody>
      </p:sp>
      <p:sp>
        <p:nvSpPr>
          <p:cNvPr id="11" name="TextBox 11"/>
          <p:cNvSpPr txBox="1"/>
          <p:nvPr/>
        </p:nvSpPr>
        <p:spPr>
          <a:xfrm>
            <a:off x="581068" y="9639648"/>
            <a:ext cx="4375711" cy="272767"/>
          </a:xfrm>
          <a:prstGeom prst="rect">
            <a:avLst/>
          </a:prstGeom>
        </p:spPr>
        <p:txBody>
          <a:bodyPr lIns="0" tIns="0" rIns="0" bIns="0" rtlCol="0" anchor="t">
            <a:spAutoFit/>
          </a:bodyPr>
          <a:lstStyle/>
          <a:p>
            <a:pPr algn="l">
              <a:lnSpc>
                <a:spcPts val="2196"/>
              </a:lnSpc>
            </a:pPr>
            <a:r>
              <a:rPr lang="en-US" sz="1830" b="1" spc="17">
                <a:solidFill>
                  <a:srgbClr val="000000"/>
                </a:solidFill>
                <a:latin typeface="Abadi" panose="020B0604020104020204" pitchFamily="34" charset="0"/>
              </a:rPr>
              <a:t>© 2021 Jigsaw Academy Education Pvt Ltd.</a:t>
            </a:r>
          </a:p>
        </p:txBody>
      </p:sp>
      <p:sp>
        <p:nvSpPr>
          <p:cNvPr id="12" name="TextBox 12"/>
          <p:cNvSpPr txBox="1"/>
          <p:nvPr/>
        </p:nvSpPr>
        <p:spPr>
          <a:xfrm>
            <a:off x="5181600" y="446072"/>
            <a:ext cx="6950937" cy="580928"/>
          </a:xfrm>
          <a:prstGeom prst="rect">
            <a:avLst/>
          </a:prstGeom>
        </p:spPr>
        <p:txBody>
          <a:bodyPr lIns="0" tIns="0" rIns="0" bIns="0" rtlCol="0" anchor="t">
            <a:spAutoFit/>
          </a:bodyPr>
          <a:lstStyle/>
          <a:p>
            <a:pPr algn="ctr">
              <a:lnSpc>
                <a:spcPts val="4799"/>
              </a:lnSpc>
              <a:spcBef>
                <a:spcPct val="0"/>
              </a:spcBef>
            </a:pPr>
            <a:r>
              <a:rPr lang="en-US" sz="3600" b="1" spc="37" dirty="0">
                <a:solidFill>
                  <a:srgbClr val="000000"/>
                </a:solidFill>
                <a:latin typeface="Abadi" panose="020B0604020104020204" pitchFamily="34" charset="0"/>
              </a:rPr>
              <a:t>Features Pre-Processing</a:t>
            </a:r>
          </a:p>
        </p:txBody>
      </p:sp>
      <p:sp>
        <p:nvSpPr>
          <p:cNvPr id="13" name="TextBox 13"/>
          <p:cNvSpPr txBox="1"/>
          <p:nvPr/>
        </p:nvSpPr>
        <p:spPr>
          <a:xfrm>
            <a:off x="430358" y="1918406"/>
            <a:ext cx="17471529" cy="940963"/>
          </a:xfrm>
          <a:prstGeom prst="rect">
            <a:avLst/>
          </a:prstGeom>
        </p:spPr>
        <p:txBody>
          <a:bodyPr lIns="0" tIns="0" rIns="0" bIns="0" rtlCol="0" anchor="t">
            <a:spAutoFit/>
          </a:bodyPr>
          <a:lstStyle/>
          <a:p>
            <a:pPr algn="just" defTabSz="914400">
              <a:lnSpc>
                <a:spcPts val="2540"/>
              </a:lnSpc>
              <a:spcBef>
                <a:spcPct val="0"/>
              </a:spcBef>
            </a:pPr>
            <a:r>
              <a:rPr lang="en-US" sz="2032" dirty="0">
                <a:solidFill>
                  <a:srgbClr val="000000"/>
                </a:solidFill>
                <a:latin typeface="Arimo"/>
              </a:rPr>
              <a:t>Raw data can be transformed into features that are suitable for machine learning models that process called feature engineering. The aim of feature engineering is to make a machine learning model for better learning and get more accuracy. In this article, we will label encoding for categorical variables that have two values, one hot encoding for categorical variables that have more than two values, and feature calling for numerical variables.</a:t>
            </a:r>
          </a:p>
        </p:txBody>
      </p:sp>
      <p:sp>
        <p:nvSpPr>
          <p:cNvPr id="14" name="TextBox 14"/>
          <p:cNvSpPr txBox="1"/>
          <p:nvPr/>
        </p:nvSpPr>
        <p:spPr>
          <a:xfrm>
            <a:off x="278155" y="3979946"/>
            <a:ext cx="17471529" cy="961802"/>
          </a:xfrm>
          <a:prstGeom prst="rect">
            <a:avLst/>
          </a:prstGeom>
        </p:spPr>
        <p:txBody>
          <a:bodyPr lIns="0" tIns="0" rIns="0" bIns="0" rtlCol="0" anchor="t">
            <a:spAutoFit/>
          </a:bodyPr>
          <a:lstStyle/>
          <a:p>
            <a:pPr marL="0" lvl="0" indent="0" algn="just">
              <a:lnSpc>
                <a:spcPts val="2540"/>
              </a:lnSpc>
              <a:spcBef>
                <a:spcPct val="0"/>
              </a:spcBef>
            </a:pPr>
            <a:r>
              <a:rPr lang="en-US" sz="2032" u="sng" dirty="0">
                <a:solidFill>
                  <a:srgbClr val="000000"/>
                </a:solidFill>
                <a:latin typeface="Arimo"/>
              </a:rPr>
              <a:t>Label encoding aims to convert categorical variables to numerical format</a:t>
            </a:r>
            <a:r>
              <a:rPr lang="en-US" sz="2032" dirty="0">
                <a:solidFill>
                  <a:srgbClr val="000000"/>
                </a:solidFill>
                <a:latin typeface="Arimo"/>
              </a:rPr>
              <a:t>. In this article, we will change categorical variables that have two values such as (Partner, Dependents, PhoneService, Churn, PaperlessBilling). Values of them just have Yes or No and we will change to 1 and 0 </a:t>
            </a:r>
            <a:r>
              <a:rPr lang="en-US" sz="2032" u="sng" dirty="0">
                <a:solidFill>
                  <a:srgbClr val="000000"/>
                </a:solidFill>
                <a:latin typeface="Arimo"/>
              </a:rPr>
              <a:t>except gender is Female to 1 and Male to 0.</a:t>
            </a:r>
          </a:p>
        </p:txBody>
      </p:sp>
      <p:sp>
        <p:nvSpPr>
          <p:cNvPr id="15" name="TextBox 15"/>
          <p:cNvSpPr txBox="1"/>
          <p:nvPr/>
        </p:nvSpPr>
        <p:spPr>
          <a:xfrm>
            <a:off x="153100" y="3331830"/>
            <a:ext cx="2883299" cy="466725"/>
          </a:xfrm>
          <a:prstGeom prst="rect">
            <a:avLst/>
          </a:prstGeom>
        </p:spPr>
        <p:txBody>
          <a:bodyPr lIns="0" tIns="0" rIns="0" bIns="0" rtlCol="0" anchor="t">
            <a:spAutoFit/>
          </a:bodyPr>
          <a:lstStyle/>
          <a:p>
            <a:pPr algn="ctr" defTabSz="914400">
              <a:lnSpc>
                <a:spcPts val="3600"/>
              </a:lnSpc>
              <a:spcBef>
                <a:spcPct val="0"/>
              </a:spcBef>
            </a:pPr>
            <a:r>
              <a:rPr lang="en-US" sz="3000" spc="28" dirty="0">
                <a:solidFill>
                  <a:srgbClr val="000000"/>
                </a:solidFill>
                <a:latin typeface="TT Rounds Condensed Bold"/>
              </a:rPr>
              <a:t>Label Encoding</a:t>
            </a:r>
          </a:p>
        </p:txBody>
      </p:sp>
      <p:sp>
        <p:nvSpPr>
          <p:cNvPr id="16" name="TextBox 16"/>
          <p:cNvSpPr txBox="1"/>
          <p:nvPr/>
        </p:nvSpPr>
        <p:spPr>
          <a:xfrm>
            <a:off x="-381000" y="5384236"/>
            <a:ext cx="4468565" cy="461665"/>
          </a:xfrm>
          <a:prstGeom prst="rect">
            <a:avLst/>
          </a:prstGeom>
        </p:spPr>
        <p:txBody>
          <a:bodyPr wrap="square" lIns="0" tIns="0" rIns="0" bIns="0" rtlCol="0" anchor="t">
            <a:spAutoFit/>
          </a:bodyPr>
          <a:lstStyle/>
          <a:p>
            <a:pPr algn="ctr" defTabSz="914400">
              <a:lnSpc>
                <a:spcPts val="3600"/>
              </a:lnSpc>
              <a:spcBef>
                <a:spcPct val="0"/>
              </a:spcBef>
            </a:pPr>
            <a:r>
              <a:rPr lang="en-US" sz="3000" spc="28" dirty="0">
                <a:solidFill>
                  <a:srgbClr val="000000"/>
                </a:solidFill>
                <a:latin typeface="TT Rounds Condensed Bold"/>
              </a:rPr>
              <a:t>One Hot Encoding</a:t>
            </a:r>
          </a:p>
        </p:txBody>
      </p:sp>
      <p:sp>
        <p:nvSpPr>
          <p:cNvPr id="17" name="TextBox 17"/>
          <p:cNvSpPr txBox="1"/>
          <p:nvPr/>
        </p:nvSpPr>
        <p:spPr>
          <a:xfrm>
            <a:off x="356812" y="5879895"/>
            <a:ext cx="17471529" cy="1282402"/>
          </a:xfrm>
          <a:prstGeom prst="rect">
            <a:avLst/>
          </a:prstGeom>
        </p:spPr>
        <p:txBody>
          <a:bodyPr lIns="0" tIns="0" rIns="0" bIns="0" rtlCol="0" anchor="t">
            <a:spAutoFit/>
          </a:bodyPr>
          <a:lstStyle/>
          <a:p>
            <a:pPr marL="0" lvl="0" indent="0" algn="just">
              <a:lnSpc>
                <a:spcPts val="2540"/>
              </a:lnSpc>
              <a:spcBef>
                <a:spcPct val="0"/>
              </a:spcBef>
            </a:pPr>
            <a:r>
              <a:rPr lang="en-US" sz="2032" dirty="0">
                <a:solidFill>
                  <a:srgbClr val="000000"/>
                </a:solidFill>
                <a:latin typeface="Arimo"/>
              </a:rPr>
              <a:t>Same with label encoding, one hot encoding also changes categorical variables to numerical variables. But, </a:t>
            </a:r>
            <a:r>
              <a:rPr lang="en-US" sz="2032" u="sng" dirty="0">
                <a:solidFill>
                  <a:srgbClr val="000000"/>
                </a:solidFill>
                <a:latin typeface="Arimo"/>
              </a:rPr>
              <a:t>one hot encoding takes more than two values. One hot encoding creates a new binary integer (1 or 0) column for each level of the categorical variable</a:t>
            </a:r>
            <a:r>
              <a:rPr lang="en-US" sz="2032" dirty="0">
                <a:solidFill>
                  <a:srgbClr val="000000"/>
                </a:solidFill>
                <a:latin typeface="Arimo"/>
              </a:rPr>
              <a:t>. Categorical variables that have more than two values are (</a:t>
            </a:r>
            <a:r>
              <a:rPr lang="en-US" sz="2032" u="sng" dirty="0">
                <a:solidFill>
                  <a:srgbClr val="000000"/>
                </a:solidFill>
                <a:latin typeface="Arimo"/>
              </a:rPr>
              <a:t>Multiple Lines, InternetService, OnlineSecurity, OnlineBackup, DeviceProtection, TechSupport, StreamingTV, Streaming Movies, Contract, Payment Method</a:t>
            </a:r>
            <a:r>
              <a:rPr lang="en-US" sz="2032" dirty="0">
                <a:solidFill>
                  <a:srgbClr val="000000"/>
                </a:solidFill>
                <a:latin typeface="Arimo"/>
              </a:rPr>
              <a:t>).</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descr="A person writing on a white board&#10;&#10;Description automatically generated">
            <a:extLst>
              <a:ext uri="{FF2B5EF4-FFF2-40B4-BE49-F238E27FC236}">
                <a16:creationId xmlns:a16="http://schemas.microsoft.com/office/drawing/2014/main" id="{2B5FE72C-CA9B-0A46-D8FE-C862F3E94B05}"/>
              </a:ext>
            </a:extLst>
          </p:cNvPr>
          <p:cNvPicPr>
            <a:picLocks noChangeAspect="1"/>
          </p:cNvPicPr>
          <p:nvPr/>
        </p:nvPicPr>
        <p:blipFill>
          <a:blip r:embed="rId7">
            <a:alphaModFix amt="5000"/>
            <a:extLst>
              <a:ext uri="{28A0092B-C50C-407E-A947-70E740481C1C}">
                <a14:useLocalDpi xmlns:a14="http://schemas.microsoft.com/office/drawing/2010/main" val="0"/>
              </a:ext>
            </a:extLst>
          </a:blip>
          <a:stretch>
            <a:fillRect/>
          </a:stretch>
        </p:blipFill>
        <p:spPr>
          <a:xfrm>
            <a:off x="356812" y="9446254"/>
            <a:ext cx="18430144" cy="10328816"/>
          </a:xfrm>
          <a:prstGeom prst="rect">
            <a:avLst/>
          </a:prstGeom>
        </p:spPr>
      </p:pic>
      <p:sp>
        <p:nvSpPr>
          <p:cNvPr id="4" name="TextBox 3">
            <a:extLst>
              <a:ext uri="{FF2B5EF4-FFF2-40B4-BE49-F238E27FC236}">
                <a16:creationId xmlns:a16="http://schemas.microsoft.com/office/drawing/2014/main" id="{C6196C41-F814-0332-BA91-4D666BAFB6AF}"/>
              </a:ext>
            </a:extLst>
          </p:cNvPr>
          <p:cNvSpPr txBox="1"/>
          <p:nvPr/>
        </p:nvSpPr>
        <p:spPr>
          <a:xfrm>
            <a:off x="17754600" y="9912415"/>
            <a:ext cx="505507" cy="369332"/>
          </a:xfrm>
          <a:prstGeom prst="rect">
            <a:avLst/>
          </a:prstGeom>
          <a:noFill/>
        </p:spPr>
        <p:txBody>
          <a:bodyPr wrap="square" rtlCol="0">
            <a:spAutoFit/>
          </a:bodyPr>
          <a:lstStyle/>
          <a:p>
            <a:r>
              <a:rPr lang="en-US" dirty="0"/>
              <a:t>38</a:t>
            </a:r>
            <a:endParaRPr lang="en-IN" dirty="0"/>
          </a:p>
        </p:txBody>
      </p:sp>
      <p:sp>
        <p:nvSpPr>
          <p:cNvPr id="20" name="TextBox 19">
            <a:extLst>
              <a:ext uri="{FF2B5EF4-FFF2-40B4-BE49-F238E27FC236}">
                <a16:creationId xmlns:a16="http://schemas.microsoft.com/office/drawing/2014/main" id="{23742DD1-5E21-3A92-7755-5E82104F1732}"/>
              </a:ext>
            </a:extLst>
          </p:cNvPr>
          <p:cNvSpPr txBox="1"/>
          <p:nvPr/>
        </p:nvSpPr>
        <p:spPr>
          <a:xfrm>
            <a:off x="-1143000" y="7531756"/>
            <a:ext cx="9543965" cy="553998"/>
          </a:xfrm>
          <a:prstGeom prst="rect">
            <a:avLst/>
          </a:prstGeom>
          <a:noFill/>
        </p:spPr>
        <p:txBody>
          <a:bodyPr wrap="square">
            <a:spAutoFit/>
          </a:bodyPr>
          <a:lstStyle/>
          <a:p>
            <a:pPr algn="ctr" defTabSz="914400">
              <a:lnSpc>
                <a:spcPts val="3600"/>
              </a:lnSpc>
              <a:spcBef>
                <a:spcPct val="0"/>
              </a:spcBef>
            </a:pPr>
            <a:r>
              <a:rPr lang="en-US" sz="3000" spc="28" dirty="0">
                <a:solidFill>
                  <a:srgbClr val="000000"/>
                </a:solidFill>
                <a:latin typeface="TT Rounds Condensed Bold"/>
              </a:rPr>
              <a:t>Numerical features using Min-Max Scaling</a:t>
            </a:r>
          </a:p>
        </p:txBody>
      </p:sp>
      <p:sp>
        <p:nvSpPr>
          <p:cNvPr id="22" name="TextBox 21">
            <a:extLst>
              <a:ext uri="{FF2B5EF4-FFF2-40B4-BE49-F238E27FC236}">
                <a16:creationId xmlns:a16="http://schemas.microsoft.com/office/drawing/2014/main" id="{19088E64-FB48-DAC7-7821-3A1EB9DEF199}"/>
              </a:ext>
            </a:extLst>
          </p:cNvPr>
          <p:cNvSpPr txBox="1"/>
          <p:nvPr/>
        </p:nvSpPr>
        <p:spPr>
          <a:xfrm>
            <a:off x="239955" y="8338161"/>
            <a:ext cx="17705241" cy="717761"/>
          </a:xfrm>
          <a:prstGeom prst="rect">
            <a:avLst/>
          </a:prstGeom>
          <a:noFill/>
        </p:spPr>
        <p:txBody>
          <a:bodyPr wrap="square">
            <a:spAutoFit/>
          </a:bodyPr>
          <a:lstStyle/>
          <a:p>
            <a:r>
              <a:rPr lang="en-US" sz="2032" dirty="0">
                <a:solidFill>
                  <a:srgbClr val="000000"/>
                </a:solidFill>
                <a:latin typeface="Arimo"/>
              </a:rPr>
              <a:t>For the Numerical features like Monthly charges, total charges and Tenure we have applied  technique Min-Max scaling to ensure numerical features are uniformly scales  and contribute equally to the mode which </a:t>
            </a:r>
            <a:r>
              <a:rPr lang="en-US" sz="2032">
                <a:solidFill>
                  <a:srgbClr val="000000"/>
                </a:solidFill>
                <a:latin typeface="Arimo"/>
              </a:rPr>
              <a:t>range from 0 to 1 </a:t>
            </a:r>
            <a:endParaRPr lang="en-US" sz="2032" dirty="0">
              <a:solidFill>
                <a:srgbClr val="000000"/>
              </a:solidFill>
              <a:latin typeface="Arimo"/>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b="1">
              <a:latin typeface="Abadi" panose="020B0604020104020204" pitchFamily="34" charset="0"/>
            </a:endParaRPr>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b="1">
                <a:latin typeface="Abadi" panose="020B0604020104020204" pitchFamily="34" charset="0"/>
              </a:endParaRPr>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b="1">
              <a:latin typeface="Abadi" panose="020B0604020104020204" pitchFamily="34" charset="0"/>
            </a:endParaRPr>
          </a:p>
        </p:txBody>
      </p:sp>
      <p:grpSp>
        <p:nvGrpSpPr>
          <p:cNvPr id="6" name="Group 6"/>
          <p:cNvGrpSpPr/>
          <p:nvPr/>
        </p:nvGrpSpPr>
        <p:grpSpPr>
          <a:xfrm>
            <a:off x="0" y="-79916"/>
            <a:ext cx="18288000" cy="10328816"/>
            <a:chOff x="0" y="-50800"/>
            <a:chExt cx="24384000" cy="13771755"/>
          </a:xfrm>
        </p:grpSpPr>
        <p:sp>
          <p:nvSpPr>
            <p:cNvPr id="7" name="Freeform 7"/>
            <p:cNvSpPr/>
            <p:nvPr/>
          </p:nvSpPr>
          <p:spPr>
            <a:xfrm>
              <a:off x="0" y="-5080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b="1">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b="1">
              <a:latin typeface="Abadi" panose="020B0604020104020204" pitchFamily="34" charset="0"/>
            </a:endParaRPr>
          </a:p>
        </p:txBody>
      </p:sp>
      <p:sp>
        <p:nvSpPr>
          <p:cNvPr id="11" name="Freeform 11"/>
          <p:cNvSpPr/>
          <p:nvPr/>
        </p:nvSpPr>
        <p:spPr>
          <a:xfrm>
            <a:off x="2362200" y="2445768"/>
            <a:ext cx="12496800" cy="6587565"/>
          </a:xfrm>
          <a:custGeom>
            <a:avLst/>
            <a:gdLst/>
            <a:ahLst/>
            <a:cxnLst/>
            <a:rect l="l" t="t" r="r" b="b"/>
            <a:pathLst>
              <a:path w="12998988" h="7211768">
                <a:moveTo>
                  <a:pt x="0" y="0"/>
                </a:moveTo>
                <a:lnTo>
                  <a:pt x="12998989" y="0"/>
                </a:lnTo>
                <a:lnTo>
                  <a:pt x="12998989" y="7211768"/>
                </a:lnTo>
                <a:lnTo>
                  <a:pt x="0" y="7211768"/>
                </a:lnTo>
                <a:lnTo>
                  <a:pt x="0" y="0"/>
                </a:lnTo>
                <a:close/>
              </a:path>
            </a:pathLst>
          </a:custGeom>
          <a:blipFill>
            <a:blip r:embed="rId6"/>
            <a:stretch>
              <a:fillRect/>
            </a:stretch>
          </a:blipFill>
        </p:spPr>
        <p:txBody>
          <a:bodyPr/>
          <a:lstStyle/>
          <a:p>
            <a:endParaRPr lang="en-IN" b="1">
              <a:latin typeface="Abadi" panose="020B0604020104020204" pitchFamily="34" charset="0"/>
            </a:endParaRPr>
          </a:p>
        </p:txBody>
      </p:sp>
      <p:sp>
        <p:nvSpPr>
          <p:cNvPr id="12" name="TextBox 12"/>
          <p:cNvSpPr txBox="1"/>
          <p:nvPr/>
        </p:nvSpPr>
        <p:spPr>
          <a:xfrm>
            <a:off x="581068" y="9639648"/>
            <a:ext cx="4375711" cy="272767"/>
          </a:xfrm>
          <a:prstGeom prst="rect">
            <a:avLst/>
          </a:prstGeom>
        </p:spPr>
        <p:txBody>
          <a:bodyPr lIns="0" tIns="0" rIns="0" bIns="0" rtlCol="0" anchor="t">
            <a:spAutoFit/>
          </a:bodyPr>
          <a:lstStyle/>
          <a:p>
            <a:pPr algn="l">
              <a:lnSpc>
                <a:spcPts val="2196"/>
              </a:lnSpc>
            </a:pPr>
            <a:r>
              <a:rPr lang="en-US" sz="1830" b="1" spc="17">
                <a:solidFill>
                  <a:srgbClr val="000000"/>
                </a:solidFill>
                <a:latin typeface="Abadi" panose="020B0604020104020204" pitchFamily="34" charset="0"/>
              </a:rPr>
              <a:t>© 2021 Jigsaw Academy Education Pvt Ltd.</a:t>
            </a:r>
          </a:p>
        </p:txBody>
      </p:sp>
      <p:sp>
        <p:nvSpPr>
          <p:cNvPr id="13" name="TextBox 13"/>
          <p:cNvSpPr txBox="1"/>
          <p:nvPr/>
        </p:nvSpPr>
        <p:spPr>
          <a:xfrm>
            <a:off x="1231629" y="1438748"/>
            <a:ext cx="16589569" cy="620363"/>
          </a:xfrm>
          <a:prstGeom prst="rect">
            <a:avLst/>
          </a:prstGeom>
        </p:spPr>
        <p:txBody>
          <a:bodyPr lIns="0" tIns="0" rIns="0" bIns="0" rtlCol="0" anchor="t">
            <a:spAutoFit/>
          </a:bodyPr>
          <a:lstStyle/>
          <a:p>
            <a:pPr algn="just" defTabSz="914400">
              <a:lnSpc>
                <a:spcPts val="2540"/>
              </a:lnSpc>
              <a:spcBef>
                <a:spcPct val="0"/>
              </a:spcBef>
            </a:pPr>
            <a:r>
              <a:rPr lang="en-US" sz="2032" dirty="0">
                <a:solidFill>
                  <a:srgbClr val="000000"/>
                </a:solidFill>
                <a:latin typeface="Arimo"/>
              </a:rPr>
              <a:t>Train test split is a process to validate the data set and simulate how the model performs with new data. In this article, we create 80% of train data and 20% of testing data. The “Churn” column we rename (the “y”) and the features column we rename (the “X”).</a:t>
            </a:r>
          </a:p>
        </p:txBody>
      </p:sp>
      <p:sp>
        <p:nvSpPr>
          <p:cNvPr id="14" name="TextBox 14"/>
          <p:cNvSpPr txBox="1"/>
          <p:nvPr/>
        </p:nvSpPr>
        <p:spPr>
          <a:xfrm>
            <a:off x="6324600" y="420242"/>
            <a:ext cx="3798208" cy="631849"/>
          </a:xfrm>
          <a:prstGeom prst="rect">
            <a:avLst/>
          </a:prstGeom>
        </p:spPr>
        <p:txBody>
          <a:bodyPr lIns="0" tIns="0" rIns="0" bIns="0" rtlCol="0" anchor="t">
            <a:spAutoFit/>
          </a:bodyPr>
          <a:lstStyle/>
          <a:p>
            <a:pPr algn="l">
              <a:lnSpc>
                <a:spcPts val="4999"/>
              </a:lnSpc>
            </a:pPr>
            <a:r>
              <a:rPr lang="en-US" sz="3999" b="1" spc="-63" dirty="0">
                <a:solidFill>
                  <a:srgbClr val="000000"/>
                </a:solidFill>
                <a:latin typeface="Abadi" panose="020B0604020104020204" pitchFamily="34" charset="0"/>
              </a:rPr>
              <a:t>Train Test Split</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0DD85BA2-35FC-83A6-C500-D5A1E63D4B0A}"/>
              </a:ext>
            </a:extLst>
          </p:cNvPr>
          <p:cNvSpPr txBox="1"/>
          <p:nvPr/>
        </p:nvSpPr>
        <p:spPr>
          <a:xfrm>
            <a:off x="17678400" y="9912415"/>
            <a:ext cx="581707" cy="369332"/>
          </a:xfrm>
          <a:prstGeom prst="rect">
            <a:avLst/>
          </a:prstGeom>
          <a:noFill/>
        </p:spPr>
        <p:txBody>
          <a:bodyPr wrap="square" rtlCol="0">
            <a:spAutoFit/>
          </a:bodyPr>
          <a:lstStyle/>
          <a:p>
            <a:r>
              <a:rPr lang="en-US" dirty="0"/>
              <a:t>39</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Untitled design">
            <a:hlinkClick r:id="" action="ppaction://media"/>
            <a:extLst>
              <a:ext uri="{FF2B5EF4-FFF2-40B4-BE49-F238E27FC236}">
                <a16:creationId xmlns:a16="http://schemas.microsoft.com/office/drawing/2014/main" id="{2DFD993C-4949-DA8A-3857-29EEEB565E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40" y="0"/>
            <a:ext cx="18260860" cy="14318261"/>
          </a:xfrm>
          <a:prstGeom prst="rect">
            <a:avLst/>
          </a:prstGeom>
          <a:effectLst>
            <a:outerShdw blurRad="50800" dist="50800" dir="5400000" algn="ctr" rotWithShape="0">
              <a:srgbClr val="000000"/>
            </a:outerShdw>
          </a:effectLst>
        </p:spPr>
      </p:pic>
      <p:sp>
        <p:nvSpPr>
          <p:cNvPr id="3" name="Rectangle 2"/>
          <p:cNvSpPr/>
          <p:nvPr/>
        </p:nvSpPr>
        <p:spPr>
          <a:xfrm>
            <a:off x="4876800" y="2476500"/>
            <a:ext cx="8001000" cy="601127"/>
          </a:xfrm>
          <a:prstGeom prst="rect">
            <a:avLst/>
          </a:prstGeom>
        </p:spPr>
        <p:txBody>
          <a:bodyPr wrap="square">
            <a:spAutoFit/>
          </a:bodyPr>
          <a:lstStyle/>
          <a:p>
            <a:pPr>
              <a:lnSpc>
                <a:spcPts val="3888"/>
              </a:lnSpc>
            </a:pPr>
            <a:r>
              <a:rPr lang="en-US" sz="4000" b="1" spc="33" dirty="0">
                <a:solidFill>
                  <a:srgbClr val="002060"/>
                </a:solidFill>
                <a:latin typeface="Abadi" panose="020B0604020104020204" pitchFamily="34" charset="0"/>
              </a:rPr>
              <a:t>Model: Churn.. Turn… Fun….</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56463" y="113763"/>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Freeform 3"/>
          <p:cNvSpPr/>
          <p:nvPr/>
        </p:nvSpPr>
        <p:spPr>
          <a:xfrm>
            <a:off x="133436" y="113763"/>
            <a:ext cx="617577" cy="995870"/>
          </a:xfrm>
          <a:custGeom>
            <a:avLst/>
            <a:gdLst/>
            <a:ahLst/>
            <a:cxnLst/>
            <a:rect l="l" t="t" r="r" b="b"/>
            <a:pathLst>
              <a:path w="617577" h="995870">
                <a:moveTo>
                  <a:pt x="0" y="0"/>
                </a:moveTo>
                <a:lnTo>
                  <a:pt x="617576" y="0"/>
                </a:lnTo>
                <a:lnTo>
                  <a:pt x="617576" y="995869"/>
                </a:lnTo>
                <a:lnTo>
                  <a:pt x="0" y="995869"/>
                </a:lnTo>
                <a:lnTo>
                  <a:pt x="0" y="0"/>
                </a:lnTo>
                <a:close/>
              </a:path>
            </a:pathLst>
          </a:custGeom>
          <a:blipFill>
            <a:blip r:embed="rId6"/>
            <a:stretch>
              <a:fillRect r="-2"/>
            </a:stretch>
          </a:blipFill>
        </p:spPr>
        <p:txBody>
          <a:bodyPr/>
          <a:lstStyle/>
          <a:p>
            <a:endParaRPr lang="en-IN"/>
          </a:p>
        </p:txBody>
      </p:sp>
      <p:sp>
        <p:nvSpPr>
          <p:cNvPr id="6" name="Freeform 4"/>
          <p:cNvSpPr/>
          <p:nvPr/>
        </p:nvSpPr>
        <p:spPr>
          <a:xfrm>
            <a:off x="16056229" y="9279220"/>
            <a:ext cx="2089236" cy="995870"/>
          </a:xfrm>
          <a:custGeom>
            <a:avLst/>
            <a:gdLst/>
            <a:ahLst/>
            <a:cxnLst/>
            <a:rect l="l" t="t" r="r" b="b"/>
            <a:pathLst>
              <a:path w="2089236" h="995870">
                <a:moveTo>
                  <a:pt x="0" y="0"/>
                </a:moveTo>
                <a:lnTo>
                  <a:pt x="2089236" y="0"/>
                </a:lnTo>
                <a:lnTo>
                  <a:pt x="2089236" y="995869"/>
                </a:lnTo>
                <a:lnTo>
                  <a:pt x="0" y="995869"/>
                </a:lnTo>
                <a:lnTo>
                  <a:pt x="0" y="0"/>
                </a:lnTo>
                <a:close/>
              </a:path>
            </a:pathLst>
          </a:custGeom>
          <a:blipFill>
            <a:blip r:embed="rId7"/>
            <a:stretch>
              <a:fillRect/>
            </a:stretch>
          </a:blipFill>
        </p:spPr>
        <p:txBody>
          <a:bodyPr/>
          <a:lstStyle/>
          <a:p>
            <a:endParaRPr lang="en-IN"/>
          </a:p>
        </p:txBody>
      </p:sp>
      <p:sp>
        <p:nvSpPr>
          <p:cNvPr id="2" name="TextBox 1">
            <a:extLst>
              <a:ext uri="{FF2B5EF4-FFF2-40B4-BE49-F238E27FC236}">
                <a16:creationId xmlns:a16="http://schemas.microsoft.com/office/drawing/2014/main" id="{05D15A64-D305-A268-2129-8B2BBF7975EC}"/>
              </a:ext>
            </a:extLst>
          </p:cNvPr>
          <p:cNvSpPr txBox="1"/>
          <p:nvPr/>
        </p:nvSpPr>
        <p:spPr>
          <a:xfrm>
            <a:off x="17754600" y="10172700"/>
            <a:ext cx="390865" cy="369332"/>
          </a:xfrm>
          <a:prstGeom prst="rect">
            <a:avLst/>
          </a:prstGeom>
          <a:noFill/>
        </p:spPr>
        <p:txBody>
          <a:bodyPr wrap="square" rtlCol="0">
            <a:spAutoFit/>
          </a:bodyPr>
          <a:lstStyle/>
          <a:p>
            <a:r>
              <a:rPr lang="en-US" dirty="0"/>
              <a:t>4</a:t>
            </a:r>
            <a:endParaRPr lang="en-IN" dirty="0"/>
          </a:p>
        </p:txBody>
      </p:sp>
    </p:spTree>
    <p:extLst>
      <p:ext uri="{BB962C8B-B14F-4D97-AF65-F5344CB8AC3E}">
        <p14:creationId xmlns:p14="http://schemas.microsoft.com/office/powerpoint/2010/main" val="1695263363"/>
      </p:ext>
    </p:extLst>
  </p:cSld>
  <p:clrMapOvr>
    <a:masterClrMapping/>
  </p:clrMapOvr>
  <mc:AlternateContent xmlns:mc="http://schemas.openxmlformats.org/markup-compatibility/2006" xmlns:p14="http://schemas.microsoft.com/office/powerpoint/2010/main">
    <mc:Choice Requires="p14">
      <p:transition spd="slow" p14:dur="1600" advTm="18734">
        <p14:prism isInverted="1"/>
      </p:transition>
    </mc:Choice>
    <mc:Fallback xmlns="">
      <p:transition spd="slow" advTm="187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4"/>
                </p:tgtEl>
              </p:cMediaNode>
            </p:video>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0"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1" name="Freeform 11"/>
          <p:cNvSpPr/>
          <p:nvPr/>
        </p:nvSpPr>
        <p:spPr>
          <a:xfrm>
            <a:off x="1600200" y="1114486"/>
            <a:ext cx="13584123" cy="8016212"/>
          </a:xfrm>
          <a:custGeom>
            <a:avLst/>
            <a:gdLst/>
            <a:ahLst/>
            <a:cxnLst/>
            <a:rect l="l" t="t" r="r" b="b"/>
            <a:pathLst>
              <a:path w="13584123" h="8016212">
                <a:moveTo>
                  <a:pt x="0" y="0"/>
                </a:moveTo>
                <a:lnTo>
                  <a:pt x="13584123" y="0"/>
                </a:lnTo>
                <a:lnTo>
                  <a:pt x="13584123" y="8016212"/>
                </a:lnTo>
                <a:lnTo>
                  <a:pt x="0" y="8016212"/>
                </a:lnTo>
                <a:lnTo>
                  <a:pt x="0" y="0"/>
                </a:lnTo>
                <a:close/>
              </a:path>
            </a:pathLst>
          </a:custGeom>
          <a:blipFill>
            <a:blip r:embed="rId6"/>
            <a:stretch>
              <a:fillRect/>
            </a:stretch>
          </a:blipFill>
        </p:spPr>
        <p:txBody>
          <a:bodyPr/>
          <a:lstStyle/>
          <a:p>
            <a:endParaRPr lang="en-IN"/>
          </a:p>
        </p:txBody>
      </p:sp>
      <p:grpSp>
        <p:nvGrpSpPr>
          <p:cNvPr id="12" name="Group 12"/>
          <p:cNvGrpSpPr/>
          <p:nvPr/>
        </p:nvGrpSpPr>
        <p:grpSpPr>
          <a:xfrm>
            <a:off x="15683120" y="4204650"/>
            <a:ext cx="2369500" cy="1371077"/>
            <a:chOff x="0" y="0"/>
            <a:chExt cx="1229098" cy="711200"/>
          </a:xfrm>
        </p:grpSpPr>
        <p:sp>
          <p:nvSpPr>
            <p:cNvPr id="13" name="Freeform 13"/>
            <p:cNvSpPr/>
            <p:nvPr/>
          </p:nvSpPr>
          <p:spPr>
            <a:xfrm>
              <a:off x="0" y="0"/>
              <a:ext cx="1229098" cy="711200"/>
            </a:xfrm>
            <a:custGeom>
              <a:avLst/>
              <a:gdLst/>
              <a:ahLst/>
              <a:cxnLst/>
              <a:rect l="l" t="t" r="r" b="b"/>
              <a:pathLst>
                <a:path w="1229098" h="711200">
                  <a:moveTo>
                    <a:pt x="939566" y="0"/>
                  </a:moveTo>
                  <a:lnTo>
                    <a:pt x="282407" y="0"/>
                  </a:lnTo>
                  <a:cubicBezTo>
                    <a:pt x="126426" y="0"/>
                    <a:pt x="0" y="123512"/>
                    <a:pt x="0" y="275871"/>
                  </a:cubicBezTo>
                  <a:cubicBezTo>
                    <a:pt x="0" y="386169"/>
                    <a:pt x="66279" y="481310"/>
                    <a:pt x="162037" y="525451"/>
                  </a:cubicBezTo>
                  <a:lnTo>
                    <a:pt x="162037" y="711200"/>
                  </a:lnTo>
                  <a:lnTo>
                    <a:pt x="353844" y="551732"/>
                  </a:lnTo>
                  <a:lnTo>
                    <a:pt x="939566" y="551732"/>
                  </a:lnTo>
                  <a:cubicBezTo>
                    <a:pt x="1102649" y="551732"/>
                    <a:pt x="1229086" y="428220"/>
                    <a:pt x="1229086" y="275861"/>
                  </a:cubicBezTo>
                  <a:cubicBezTo>
                    <a:pt x="1229098" y="123512"/>
                    <a:pt x="1102649" y="0"/>
                    <a:pt x="939566" y="0"/>
                  </a:cubicBezTo>
                  <a:close/>
                </a:path>
              </a:pathLst>
            </a:custGeom>
            <a:solidFill>
              <a:srgbClr val="55A0C1"/>
            </a:solidFill>
          </p:spPr>
          <p:txBody>
            <a:bodyPr/>
            <a:lstStyle/>
            <a:p>
              <a:endParaRPr lang="en-IN"/>
            </a:p>
          </p:txBody>
        </p:sp>
        <p:sp>
          <p:nvSpPr>
            <p:cNvPr id="14" name="TextBox 14"/>
            <p:cNvSpPr txBox="1"/>
            <p:nvPr/>
          </p:nvSpPr>
          <p:spPr>
            <a:xfrm>
              <a:off x="1" y="38100"/>
              <a:ext cx="1229085" cy="482600"/>
            </a:xfrm>
            <a:prstGeom prst="rect">
              <a:avLst/>
            </a:prstGeom>
          </p:spPr>
          <p:txBody>
            <a:bodyPr lIns="50800" tIns="50800" rIns="50800" bIns="50800" rtlCol="0" anchor="ctr"/>
            <a:lstStyle/>
            <a:p>
              <a:pPr algn="ctr">
                <a:lnSpc>
                  <a:spcPts val="2676"/>
                </a:lnSpc>
              </a:pPr>
              <a:r>
                <a:rPr lang="en-US" sz="2230" spc="20" dirty="0">
                  <a:solidFill>
                    <a:srgbClr val="FFFFFF"/>
                  </a:solidFill>
                  <a:latin typeface="TT Rounds Condensed Bold"/>
                </a:rPr>
                <a:t>Model Selected</a:t>
              </a:r>
            </a:p>
          </p:txBody>
        </p:sp>
      </p:grpSp>
      <p:sp>
        <p:nvSpPr>
          <p:cNvPr id="15" name="Freeform 15"/>
          <p:cNvSpPr/>
          <p:nvPr/>
        </p:nvSpPr>
        <p:spPr>
          <a:xfrm>
            <a:off x="14993085" y="2982799"/>
            <a:ext cx="697023" cy="3914053"/>
          </a:xfrm>
          <a:custGeom>
            <a:avLst/>
            <a:gdLst/>
            <a:ahLst/>
            <a:cxnLst/>
            <a:rect l="l" t="t" r="r" b="b"/>
            <a:pathLst>
              <a:path w="697023" h="3914053">
                <a:moveTo>
                  <a:pt x="0" y="0"/>
                </a:moveTo>
                <a:lnTo>
                  <a:pt x="697023" y="0"/>
                </a:lnTo>
                <a:lnTo>
                  <a:pt x="697023" y="3914053"/>
                </a:lnTo>
                <a:lnTo>
                  <a:pt x="0" y="3914053"/>
                </a:lnTo>
                <a:lnTo>
                  <a:pt x="0" y="0"/>
                </a:lnTo>
                <a:close/>
              </a:path>
            </a:pathLst>
          </a:custGeom>
          <a:blipFill>
            <a:blip r:embed="rId7"/>
            <a:stretch>
              <a:fillRect/>
            </a:stretch>
          </a:blipFill>
        </p:spPr>
        <p:txBody>
          <a:bodyPr/>
          <a:lstStyle/>
          <a:p>
            <a:endParaRPr lang="en-IN"/>
          </a:p>
        </p:txBody>
      </p:sp>
      <p:sp>
        <p:nvSpPr>
          <p:cNvPr id="16" name="TextBox 16"/>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8" name="TextBox 17">
            <a:extLst>
              <a:ext uri="{FF2B5EF4-FFF2-40B4-BE49-F238E27FC236}">
                <a16:creationId xmlns:a16="http://schemas.microsoft.com/office/drawing/2014/main" id="{CCA34F51-E139-D7EC-6DE1-1E25308F787B}"/>
              </a:ext>
            </a:extLst>
          </p:cNvPr>
          <p:cNvSpPr txBox="1"/>
          <p:nvPr/>
        </p:nvSpPr>
        <p:spPr>
          <a:xfrm>
            <a:off x="17602200" y="9910860"/>
            <a:ext cx="657907" cy="376140"/>
          </a:xfrm>
          <a:prstGeom prst="rect">
            <a:avLst/>
          </a:prstGeom>
          <a:noFill/>
        </p:spPr>
        <p:txBody>
          <a:bodyPr wrap="square" rtlCol="0">
            <a:spAutoFit/>
          </a:bodyPr>
          <a:lstStyle/>
          <a:p>
            <a:r>
              <a:rPr lang="en-US" dirty="0"/>
              <a:t>40</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b="1">
              <a:latin typeface="Abadi" panose="020B0604020104020204" pitchFamily="34" charset="0"/>
            </a:endParaRPr>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b="1">
                <a:latin typeface="Abadi" panose="020B0604020104020204" pitchFamily="34" charset="0"/>
              </a:endParaRPr>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b="1">
              <a:latin typeface="Abadi" panose="020B0604020104020204" pitchFamily="34" charset="0"/>
            </a:endParaRPr>
          </a:p>
        </p:txBody>
      </p:sp>
      <p:grpSp>
        <p:nvGrpSpPr>
          <p:cNvPr id="6" name="Group 6"/>
          <p:cNvGrpSpPr/>
          <p:nvPr/>
        </p:nvGrpSpPr>
        <p:grpSpPr>
          <a:xfrm>
            <a:off x="-1" y="46833"/>
            <a:ext cx="18288001" cy="11399185"/>
            <a:chOff x="186964" y="264092"/>
            <a:chExt cx="24384000" cy="14918607"/>
          </a:xfrm>
        </p:grpSpPr>
        <p:sp>
          <p:nvSpPr>
            <p:cNvPr id="7" name="Freeform 7"/>
            <p:cNvSpPr/>
            <p:nvPr/>
          </p:nvSpPr>
          <p:spPr>
            <a:xfrm>
              <a:off x="186964" y="264092"/>
              <a:ext cx="24384000" cy="14918607"/>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b="1" dirty="0">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b="1">
              <a:latin typeface="Abadi" panose="020B0604020104020204" pitchFamily="34" charset="0"/>
            </a:endParaRPr>
          </a:p>
        </p:txBody>
      </p:sp>
      <p:grpSp>
        <p:nvGrpSpPr>
          <p:cNvPr id="11" name="Group 11"/>
          <p:cNvGrpSpPr/>
          <p:nvPr/>
        </p:nvGrpSpPr>
        <p:grpSpPr>
          <a:xfrm>
            <a:off x="15544800" y="1552773"/>
            <a:ext cx="1985959" cy="1149157"/>
            <a:chOff x="0" y="0"/>
            <a:chExt cx="1229086" cy="711200"/>
          </a:xfrm>
        </p:grpSpPr>
        <p:sp>
          <p:nvSpPr>
            <p:cNvPr id="12" name="Freeform 12"/>
            <p:cNvSpPr/>
            <p:nvPr/>
          </p:nvSpPr>
          <p:spPr>
            <a:xfrm>
              <a:off x="0" y="0"/>
              <a:ext cx="1229098" cy="711200"/>
            </a:xfrm>
            <a:custGeom>
              <a:avLst/>
              <a:gdLst/>
              <a:ahLst/>
              <a:cxnLst/>
              <a:rect l="l" t="t" r="r" b="b"/>
              <a:pathLst>
                <a:path w="1229098" h="711200">
                  <a:moveTo>
                    <a:pt x="939566" y="0"/>
                  </a:moveTo>
                  <a:lnTo>
                    <a:pt x="282407" y="0"/>
                  </a:lnTo>
                  <a:cubicBezTo>
                    <a:pt x="126426" y="0"/>
                    <a:pt x="0" y="123512"/>
                    <a:pt x="0" y="275871"/>
                  </a:cubicBezTo>
                  <a:cubicBezTo>
                    <a:pt x="0" y="386169"/>
                    <a:pt x="66279" y="481310"/>
                    <a:pt x="162037" y="525451"/>
                  </a:cubicBezTo>
                  <a:lnTo>
                    <a:pt x="162037" y="711200"/>
                  </a:lnTo>
                  <a:lnTo>
                    <a:pt x="353844" y="551732"/>
                  </a:lnTo>
                  <a:lnTo>
                    <a:pt x="939566" y="551732"/>
                  </a:lnTo>
                  <a:cubicBezTo>
                    <a:pt x="1102649" y="551732"/>
                    <a:pt x="1229086" y="428220"/>
                    <a:pt x="1229086" y="275861"/>
                  </a:cubicBezTo>
                  <a:cubicBezTo>
                    <a:pt x="1229098" y="123512"/>
                    <a:pt x="1102649" y="0"/>
                    <a:pt x="939566" y="0"/>
                  </a:cubicBezTo>
                  <a:close/>
                </a:path>
              </a:pathLst>
            </a:custGeom>
            <a:solidFill>
              <a:srgbClr val="55A0C1"/>
            </a:solidFill>
          </p:spPr>
          <p:txBody>
            <a:bodyPr/>
            <a:lstStyle/>
            <a:p>
              <a:endParaRPr lang="en-IN" b="1">
                <a:latin typeface="Abadi" panose="020B0604020104020204" pitchFamily="34" charset="0"/>
              </a:endParaRPr>
            </a:p>
          </p:txBody>
        </p:sp>
        <p:sp>
          <p:nvSpPr>
            <p:cNvPr id="13" name="TextBox 13"/>
            <p:cNvSpPr txBox="1"/>
            <p:nvPr/>
          </p:nvSpPr>
          <p:spPr>
            <a:xfrm>
              <a:off x="0" y="38100"/>
              <a:ext cx="1229086" cy="482600"/>
            </a:xfrm>
            <a:prstGeom prst="rect">
              <a:avLst/>
            </a:prstGeom>
          </p:spPr>
          <p:txBody>
            <a:bodyPr lIns="50800" tIns="50800" rIns="50800" bIns="50800" rtlCol="0" anchor="ctr"/>
            <a:lstStyle/>
            <a:p>
              <a:pPr algn="ctr">
                <a:lnSpc>
                  <a:spcPts val="2676"/>
                </a:lnSpc>
              </a:pPr>
              <a:r>
                <a:rPr lang="en-US" sz="2230" b="1" spc="20" dirty="0">
                  <a:latin typeface="Abadi" panose="020B0604020104020204" pitchFamily="34" charset="0"/>
                </a:rPr>
                <a:t>Model Selected</a:t>
              </a:r>
            </a:p>
          </p:txBody>
        </p:sp>
      </p:grpSp>
      <p:sp>
        <p:nvSpPr>
          <p:cNvPr id="14" name="TextBox 14"/>
          <p:cNvSpPr txBox="1"/>
          <p:nvPr/>
        </p:nvSpPr>
        <p:spPr>
          <a:xfrm>
            <a:off x="834147" y="3189517"/>
            <a:ext cx="16268700" cy="1270156"/>
          </a:xfrm>
          <a:prstGeom prst="rect">
            <a:avLst/>
          </a:prstGeom>
        </p:spPr>
        <p:txBody>
          <a:bodyPr wrap="square" lIns="0" tIns="0" rIns="0" bIns="0" rtlCol="0" anchor="t">
            <a:spAutoFit/>
          </a:bodyPr>
          <a:lstStyle/>
          <a:p>
            <a:pPr algn="just">
              <a:lnSpc>
                <a:spcPts val="2538"/>
              </a:lnSpc>
            </a:pPr>
            <a:r>
              <a:rPr lang="en-US" sz="2032" u="sng" dirty="0">
                <a:latin typeface="Arimo"/>
              </a:rPr>
              <a:t>We have chosen the Decision Tree Classifier due to its high recall (0.807) in handling imbalanced data </a:t>
            </a:r>
            <a:r>
              <a:rPr lang="en-US" sz="2032" dirty="0">
                <a:solidFill>
                  <a:srgbClr val="000000"/>
                </a:solidFill>
                <a:latin typeface="Arimo"/>
              </a:rPr>
              <a:t>. The number of Non-Churn customer (Negative class) significantly outweigh  the number of churn Customer (Positive Class) . </a:t>
            </a:r>
            <a:r>
              <a:rPr lang="en-US" sz="2032" u="sng" dirty="0">
                <a:latin typeface="Arimo"/>
              </a:rPr>
              <a:t>The goal as to correctly identify as many churned customers as possible while minimizing false negatives (FN) – cases where actual churns are misclassified as non-churns. </a:t>
            </a:r>
          </a:p>
          <a:p>
            <a:pPr marL="0" lvl="0" indent="0" algn="just">
              <a:lnSpc>
                <a:spcPts val="2540"/>
              </a:lnSpc>
              <a:spcBef>
                <a:spcPct val="0"/>
              </a:spcBef>
            </a:pPr>
            <a:endParaRPr lang="en-US" sz="2032" b="1" dirty="0">
              <a:latin typeface="Abadi" panose="020B0604020104020204" pitchFamily="34" charset="0"/>
            </a:endParaRPr>
          </a:p>
        </p:txBody>
      </p:sp>
      <p:sp>
        <p:nvSpPr>
          <p:cNvPr id="15" name="Freeform 15"/>
          <p:cNvSpPr/>
          <p:nvPr/>
        </p:nvSpPr>
        <p:spPr>
          <a:xfrm>
            <a:off x="435153" y="4741577"/>
            <a:ext cx="4981376" cy="3937414"/>
          </a:xfrm>
          <a:custGeom>
            <a:avLst/>
            <a:gdLst/>
            <a:ahLst/>
            <a:cxnLst/>
            <a:rect l="l" t="t" r="r" b="b"/>
            <a:pathLst>
              <a:path w="4981376" h="3937414">
                <a:moveTo>
                  <a:pt x="0" y="0"/>
                </a:moveTo>
                <a:lnTo>
                  <a:pt x="4981376" y="0"/>
                </a:lnTo>
                <a:lnTo>
                  <a:pt x="4981376" y="3937414"/>
                </a:lnTo>
                <a:lnTo>
                  <a:pt x="0" y="3937414"/>
                </a:lnTo>
                <a:lnTo>
                  <a:pt x="0" y="0"/>
                </a:lnTo>
                <a:close/>
              </a:path>
            </a:pathLst>
          </a:custGeom>
          <a:blipFill>
            <a:blip r:embed="rId6"/>
            <a:stretch>
              <a:fillRect/>
            </a:stretch>
          </a:blipFill>
        </p:spPr>
        <p:txBody>
          <a:bodyPr/>
          <a:lstStyle/>
          <a:p>
            <a:endParaRPr lang="en-IN" b="1">
              <a:latin typeface="Abadi" panose="020B0604020104020204" pitchFamily="34" charset="0"/>
            </a:endParaRPr>
          </a:p>
        </p:txBody>
      </p:sp>
      <p:grpSp>
        <p:nvGrpSpPr>
          <p:cNvPr id="16" name="Group 16"/>
          <p:cNvGrpSpPr/>
          <p:nvPr/>
        </p:nvGrpSpPr>
        <p:grpSpPr>
          <a:xfrm>
            <a:off x="834147" y="6611706"/>
            <a:ext cx="2238287" cy="1683042"/>
            <a:chOff x="0" y="0"/>
            <a:chExt cx="589508" cy="443270"/>
          </a:xfrm>
        </p:grpSpPr>
        <p:sp>
          <p:nvSpPr>
            <p:cNvPr id="17" name="Freeform 17"/>
            <p:cNvSpPr/>
            <p:nvPr/>
          </p:nvSpPr>
          <p:spPr>
            <a:xfrm>
              <a:off x="0" y="0"/>
              <a:ext cx="589508" cy="443270"/>
            </a:xfrm>
            <a:custGeom>
              <a:avLst/>
              <a:gdLst/>
              <a:ahLst/>
              <a:cxnLst/>
              <a:rect l="l" t="t" r="r" b="b"/>
              <a:pathLst>
                <a:path w="589508" h="443270">
                  <a:moveTo>
                    <a:pt x="0" y="0"/>
                  </a:moveTo>
                  <a:lnTo>
                    <a:pt x="589508" y="0"/>
                  </a:lnTo>
                  <a:lnTo>
                    <a:pt x="589508" y="443270"/>
                  </a:lnTo>
                  <a:lnTo>
                    <a:pt x="0" y="443270"/>
                  </a:lnTo>
                  <a:close/>
                </a:path>
              </a:pathLst>
            </a:custGeom>
            <a:solidFill>
              <a:srgbClr val="FFDAA9"/>
            </a:solidFill>
            <a:ln cap="sq">
              <a:noFill/>
              <a:prstDash val="solid"/>
              <a:miter/>
            </a:ln>
          </p:spPr>
          <p:txBody>
            <a:bodyPr/>
            <a:lstStyle/>
            <a:p>
              <a:endParaRPr lang="en-IN" b="1">
                <a:latin typeface="Abadi" panose="020B0604020104020204" pitchFamily="34" charset="0"/>
              </a:endParaRPr>
            </a:p>
          </p:txBody>
        </p:sp>
        <p:sp>
          <p:nvSpPr>
            <p:cNvPr id="18" name="TextBox 18"/>
            <p:cNvSpPr txBox="1"/>
            <p:nvPr/>
          </p:nvSpPr>
          <p:spPr>
            <a:xfrm>
              <a:off x="0" y="-9525"/>
              <a:ext cx="589508" cy="452795"/>
            </a:xfrm>
            <a:prstGeom prst="rect">
              <a:avLst/>
            </a:prstGeom>
          </p:spPr>
          <p:txBody>
            <a:bodyPr lIns="50800" tIns="50800" rIns="50800" bIns="50800" rtlCol="0" anchor="ctr"/>
            <a:lstStyle/>
            <a:p>
              <a:pPr algn="ctr">
                <a:lnSpc>
                  <a:spcPts val="1356"/>
                </a:lnSpc>
              </a:pPr>
              <a:r>
                <a:rPr lang="en-US" sz="1130" b="1" spc="10">
                  <a:latin typeface="Abadi" panose="020B0604020104020204" pitchFamily="34" charset="0"/>
                </a:rPr>
                <a:t>72</a:t>
              </a:r>
            </a:p>
          </p:txBody>
        </p:sp>
      </p:grpSp>
      <p:sp>
        <p:nvSpPr>
          <p:cNvPr id="19" name="Freeform 19"/>
          <p:cNvSpPr/>
          <p:nvPr/>
        </p:nvSpPr>
        <p:spPr>
          <a:xfrm>
            <a:off x="5576383" y="5975166"/>
            <a:ext cx="3581556" cy="1327283"/>
          </a:xfrm>
          <a:custGeom>
            <a:avLst/>
            <a:gdLst/>
            <a:ahLst/>
            <a:cxnLst/>
            <a:rect l="l" t="t" r="r" b="b"/>
            <a:pathLst>
              <a:path w="3581556" h="1327283">
                <a:moveTo>
                  <a:pt x="0" y="0"/>
                </a:moveTo>
                <a:lnTo>
                  <a:pt x="3581556" y="0"/>
                </a:lnTo>
                <a:lnTo>
                  <a:pt x="3581556" y="1327282"/>
                </a:lnTo>
                <a:lnTo>
                  <a:pt x="0" y="1327282"/>
                </a:lnTo>
                <a:lnTo>
                  <a:pt x="0" y="0"/>
                </a:lnTo>
                <a:close/>
              </a:path>
            </a:pathLst>
          </a:custGeom>
          <a:blipFill>
            <a:blip r:embed="rId7"/>
            <a:stretch>
              <a:fillRect/>
            </a:stretch>
          </a:blipFill>
        </p:spPr>
        <p:txBody>
          <a:bodyPr/>
          <a:lstStyle/>
          <a:p>
            <a:endParaRPr lang="en-IN" b="1">
              <a:latin typeface="Abadi" panose="020B0604020104020204" pitchFamily="34" charset="0"/>
            </a:endParaRPr>
          </a:p>
        </p:txBody>
      </p:sp>
      <p:sp>
        <p:nvSpPr>
          <p:cNvPr id="20" name="Freeform 20"/>
          <p:cNvSpPr/>
          <p:nvPr/>
        </p:nvSpPr>
        <p:spPr>
          <a:xfrm>
            <a:off x="5576383" y="7416748"/>
            <a:ext cx="3581556" cy="1059632"/>
          </a:xfrm>
          <a:custGeom>
            <a:avLst/>
            <a:gdLst/>
            <a:ahLst/>
            <a:cxnLst/>
            <a:rect l="l" t="t" r="r" b="b"/>
            <a:pathLst>
              <a:path w="3581556" h="1059632">
                <a:moveTo>
                  <a:pt x="0" y="0"/>
                </a:moveTo>
                <a:lnTo>
                  <a:pt x="3581556" y="0"/>
                </a:lnTo>
                <a:lnTo>
                  <a:pt x="3581556" y="1059632"/>
                </a:lnTo>
                <a:lnTo>
                  <a:pt x="0" y="1059632"/>
                </a:lnTo>
                <a:lnTo>
                  <a:pt x="0" y="0"/>
                </a:lnTo>
                <a:close/>
              </a:path>
            </a:pathLst>
          </a:custGeom>
          <a:blipFill>
            <a:blip r:embed="rId8"/>
            <a:stretch>
              <a:fillRect/>
            </a:stretch>
          </a:blipFill>
        </p:spPr>
        <p:txBody>
          <a:bodyPr/>
          <a:lstStyle/>
          <a:p>
            <a:endParaRPr lang="en-IN" b="1">
              <a:latin typeface="Abadi" panose="020B0604020104020204" pitchFamily="34" charset="0"/>
            </a:endParaRPr>
          </a:p>
        </p:txBody>
      </p:sp>
      <p:sp>
        <p:nvSpPr>
          <p:cNvPr id="21" name="Freeform 21"/>
          <p:cNvSpPr/>
          <p:nvPr/>
        </p:nvSpPr>
        <p:spPr>
          <a:xfrm>
            <a:off x="1483726" y="1284859"/>
            <a:ext cx="13911592" cy="1539070"/>
          </a:xfrm>
          <a:custGeom>
            <a:avLst/>
            <a:gdLst/>
            <a:ahLst/>
            <a:cxnLst/>
            <a:rect l="l" t="t" r="r" b="b"/>
            <a:pathLst>
              <a:path w="13911592" h="1539070">
                <a:moveTo>
                  <a:pt x="0" y="0"/>
                </a:moveTo>
                <a:lnTo>
                  <a:pt x="13911593" y="0"/>
                </a:lnTo>
                <a:lnTo>
                  <a:pt x="13911593" y="1539070"/>
                </a:lnTo>
                <a:lnTo>
                  <a:pt x="0" y="1539070"/>
                </a:lnTo>
                <a:lnTo>
                  <a:pt x="0" y="0"/>
                </a:lnTo>
                <a:close/>
              </a:path>
            </a:pathLst>
          </a:custGeom>
          <a:blipFill>
            <a:blip r:embed="rId9"/>
            <a:stretch>
              <a:fillRect/>
            </a:stretch>
          </a:blipFill>
        </p:spPr>
        <p:txBody>
          <a:bodyPr/>
          <a:lstStyle/>
          <a:p>
            <a:endParaRPr lang="en-IN" b="1">
              <a:latin typeface="Abadi" panose="020B0604020104020204" pitchFamily="34" charset="0"/>
            </a:endParaRPr>
          </a:p>
        </p:txBody>
      </p:sp>
      <p:sp>
        <p:nvSpPr>
          <p:cNvPr id="22" name="TextBox 22"/>
          <p:cNvSpPr txBox="1"/>
          <p:nvPr/>
        </p:nvSpPr>
        <p:spPr>
          <a:xfrm>
            <a:off x="581068" y="9639648"/>
            <a:ext cx="4375711" cy="272767"/>
          </a:xfrm>
          <a:prstGeom prst="rect">
            <a:avLst/>
          </a:prstGeom>
        </p:spPr>
        <p:txBody>
          <a:bodyPr lIns="0" tIns="0" rIns="0" bIns="0" rtlCol="0" anchor="t">
            <a:spAutoFit/>
          </a:bodyPr>
          <a:lstStyle/>
          <a:p>
            <a:pPr algn="l">
              <a:lnSpc>
                <a:spcPts val="2196"/>
              </a:lnSpc>
            </a:pPr>
            <a:r>
              <a:rPr lang="en-US" sz="1830" b="1" spc="17">
                <a:latin typeface="Abadi" panose="020B0604020104020204" pitchFamily="34" charset="0"/>
              </a:rPr>
              <a:t>© 2021 Jigsaw Academy Education Pvt Ltd.</a:t>
            </a:r>
          </a:p>
        </p:txBody>
      </p:sp>
      <p:sp>
        <p:nvSpPr>
          <p:cNvPr id="23" name="TextBox 23"/>
          <p:cNvSpPr txBox="1"/>
          <p:nvPr/>
        </p:nvSpPr>
        <p:spPr>
          <a:xfrm>
            <a:off x="5902107" y="4624670"/>
            <a:ext cx="2911793" cy="1263457"/>
          </a:xfrm>
          <a:prstGeom prst="rect">
            <a:avLst/>
          </a:prstGeom>
        </p:spPr>
        <p:txBody>
          <a:bodyPr lIns="0" tIns="0" rIns="0" bIns="0" rtlCol="0" anchor="t">
            <a:spAutoFit/>
          </a:bodyPr>
          <a:lstStyle/>
          <a:p>
            <a:pPr algn="just" defTabSz="914400">
              <a:lnSpc>
                <a:spcPts val="2540"/>
              </a:lnSpc>
              <a:spcBef>
                <a:spcPct val="0"/>
              </a:spcBef>
            </a:pPr>
            <a:r>
              <a:rPr lang="en-US" sz="2032" dirty="0">
                <a:solidFill>
                  <a:srgbClr val="000000"/>
                </a:solidFill>
                <a:latin typeface="Arimo"/>
              </a:rPr>
              <a:t>True Positives (TP): 302</a:t>
            </a:r>
          </a:p>
          <a:p>
            <a:pPr algn="just" defTabSz="914400">
              <a:lnSpc>
                <a:spcPts val="2540"/>
              </a:lnSpc>
              <a:spcBef>
                <a:spcPct val="0"/>
              </a:spcBef>
            </a:pPr>
            <a:r>
              <a:rPr lang="en-US" sz="2032" dirty="0">
                <a:solidFill>
                  <a:srgbClr val="000000"/>
                </a:solidFill>
                <a:latin typeface="Arimo"/>
              </a:rPr>
              <a:t>True Negatives (TN): 692</a:t>
            </a:r>
          </a:p>
          <a:p>
            <a:pPr algn="just" defTabSz="914400">
              <a:lnSpc>
                <a:spcPts val="2540"/>
              </a:lnSpc>
              <a:spcBef>
                <a:spcPct val="0"/>
              </a:spcBef>
            </a:pPr>
            <a:r>
              <a:rPr lang="en-US" sz="2032" dirty="0">
                <a:solidFill>
                  <a:srgbClr val="000000"/>
                </a:solidFill>
                <a:latin typeface="Arimo"/>
              </a:rPr>
              <a:t>False Positives (FP): 341</a:t>
            </a:r>
          </a:p>
          <a:p>
            <a:pPr algn="just" defTabSz="914400">
              <a:lnSpc>
                <a:spcPts val="2540"/>
              </a:lnSpc>
              <a:spcBef>
                <a:spcPct val="0"/>
              </a:spcBef>
            </a:pPr>
            <a:r>
              <a:rPr lang="en-US" sz="2032" dirty="0">
                <a:solidFill>
                  <a:srgbClr val="000000"/>
                </a:solidFill>
                <a:latin typeface="Arimo"/>
              </a:rPr>
              <a:t>False Negatives (FN): 72</a:t>
            </a:r>
          </a:p>
        </p:txBody>
      </p:sp>
      <p:sp>
        <p:nvSpPr>
          <p:cNvPr id="24" name="TextBox 24"/>
          <p:cNvSpPr txBox="1"/>
          <p:nvPr/>
        </p:nvSpPr>
        <p:spPr>
          <a:xfrm>
            <a:off x="9620686" y="4272829"/>
            <a:ext cx="7381936" cy="949555"/>
          </a:xfrm>
          <a:prstGeom prst="rect">
            <a:avLst/>
          </a:prstGeom>
        </p:spPr>
        <p:txBody>
          <a:bodyPr wrap="square" lIns="0" tIns="0" rIns="0" bIns="0" rtlCol="0" anchor="t">
            <a:spAutoFit/>
          </a:bodyPr>
          <a:lstStyle/>
          <a:p>
            <a:pPr algn="just" defTabSz="914400">
              <a:lnSpc>
                <a:spcPts val="2540"/>
              </a:lnSpc>
              <a:spcBef>
                <a:spcPct val="0"/>
              </a:spcBef>
            </a:pPr>
            <a:endParaRPr lang="en-IN" sz="2032" dirty="0">
              <a:solidFill>
                <a:srgbClr val="000000"/>
              </a:solidFill>
              <a:latin typeface="Arimo"/>
            </a:endParaRPr>
          </a:p>
          <a:p>
            <a:pPr algn="just" defTabSz="914400">
              <a:lnSpc>
                <a:spcPts val="2540"/>
              </a:lnSpc>
              <a:spcBef>
                <a:spcPct val="0"/>
              </a:spcBef>
            </a:pPr>
            <a:r>
              <a:rPr lang="en-US" sz="2032" dirty="0">
                <a:solidFill>
                  <a:srgbClr val="000000"/>
                </a:solidFill>
                <a:latin typeface="Arimo"/>
              </a:rPr>
              <a:t>The Decision Tree model excels in minimizing false negatives (FN), which is crucial for identifying potential churns</a:t>
            </a:r>
          </a:p>
        </p:txBody>
      </p:sp>
      <p:sp>
        <p:nvSpPr>
          <p:cNvPr id="25" name="TextBox 25"/>
          <p:cNvSpPr txBox="1"/>
          <p:nvPr/>
        </p:nvSpPr>
        <p:spPr>
          <a:xfrm>
            <a:off x="9620686" y="5837186"/>
            <a:ext cx="6633555" cy="299121"/>
          </a:xfrm>
          <a:prstGeom prst="rect">
            <a:avLst/>
          </a:prstGeom>
        </p:spPr>
        <p:txBody>
          <a:bodyPr lIns="0" tIns="0" rIns="0" bIns="0" rtlCol="0" anchor="t">
            <a:spAutoFit/>
          </a:bodyPr>
          <a:lstStyle/>
          <a:p>
            <a:pPr marL="0" lvl="0" indent="0" algn="just">
              <a:lnSpc>
                <a:spcPts val="2540"/>
              </a:lnSpc>
              <a:spcBef>
                <a:spcPct val="0"/>
              </a:spcBef>
            </a:pPr>
            <a:r>
              <a:rPr lang="en-US" sz="1830" spc="17" dirty="0">
                <a:solidFill>
                  <a:srgbClr val="000000"/>
                </a:solidFill>
                <a:latin typeface="TT Rounds Condensed Bold"/>
              </a:rPr>
              <a:t>Recall : TP/(TP+FN) = 0.807</a:t>
            </a:r>
          </a:p>
        </p:txBody>
      </p:sp>
      <p:sp>
        <p:nvSpPr>
          <p:cNvPr id="26" name="TextBox 26"/>
          <p:cNvSpPr txBox="1"/>
          <p:nvPr/>
        </p:nvSpPr>
        <p:spPr>
          <a:xfrm>
            <a:off x="9683443" y="6838330"/>
            <a:ext cx="6633555" cy="320482"/>
          </a:xfrm>
          <a:prstGeom prst="rect">
            <a:avLst/>
          </a:prstGeom>
        </p:spPr>
        <p:txBody>
          <a:bodyPr lIns="0" tIns="0" rIns="0" bIns="0" rtlCol="0" anchor="t">
            <a:spAutoFit/>
          </a:bodyPr>
          <a:lstStyle/>
          <a:p>
            <a:pPr marL="0" lvl="0" indent="0" algn="just">
              <a:lnSpc>
                <a:spcPts val="2540"/>
              </a:lnSpc>
              <a:spcBef>
                <a:spcPct val="0"/>
              </a:spcBef>
            </a:pPr>
            <a:r>
              <a:rPr lang="en-US" sz="2032" dirty="0">
                <a:latin typeface="Abadi" panose="020B0604020104020204" pitchFamily="34" charset="0"/>
              </a:rPr>
              <a:t> </a:t>
            </a:r>
            <a:r>
              <a:rPr lang="en-US" sz="1830" b="1" spc="17" dirty="0">
                <a:solidFill>
                  <a:srgbClr val="000000"/>
                </a:solidFill>
                <a:latin typeface="TT Rounds Condensed Bold"/>
              </a:rPr>
              <a:t>Precision :(TP/TP+FP) = 0.470</a:t>
            </a:r>
          </a:p>
        </p:txBody>
      </p:sp>
      <p:sp>
        <p:nvSpPr>
          <p:cNvPr id="27" name="TextBox 27"/>
          <p:cNvSpPr txBox="1"/>
          <p:nvPr/>
        </p:nvSpPr>
        <p:spPr>
          <a:xfrm>
            <a:off x="9622978" y="7729147"/>
            <a:ext cx="6633555" cy="320482"/>
          </a:xfrm>
          <a:prstGeom prst="rect">
            <a:avLst/>
          </a:prstGeom>
        </p:spPr>
        <p:txBody>
          <a:bodyPr lIns="0" tIns="0" rIns="0" bIns="0" rtlCol="0" anchor="t">
            <a:spAutoFit/>
          </a:bodyPr>
          <a:lstStyle/>
          <a:p>
            <a:pPr marL="0" lvl="0" indent="0" algn="just">
              <a:lnSpc>
                <a:spcPts val="2540"/>
              </a:lnSpc>
              <a:spcBef>
                <a:spcPct val="0"/>
              </a:spcBef>
            </a:pPr>
            <a:r>
              <a:rPr lang="en-US" sz="1830" spc="17" dirty="0">
                <a:solidFill>
                  <a:srgbClr val="000000"/>
                </a:solidFill>
                <a:latin typeface="TT Rounds Condensed Bold"/>
              </a:rPr>
              <a:t>Accuracy</a:t>
            </a:r>
            <a:r>
              <a:rPr lang="en-US" sz="2032" dirty="0">
                <a:latin typeface="Abadi" panose="020B0604020104020204" pitchFamily="34" charset="0"/>
              </a:rPr>
              <a:t> :(TP+TN)/(TP+TN+FP+FN) = 0.706</a:t>
            </a:r>
          </a:p>
        </p:txBody>
      </p:sp>
      <p:sp>
        <p:nvSpPr>
          <p:cNvPr id="28" name="TextBox 28"/>
          <p:cNvSpPr txBox="1"/>
          <p:nvPr/>
        </p:nvSpPr>
        <p:spPr>
          <a:xfrm>
            <a:off x="9622921" y="8724296"/>
            <a:ext cx="7377466" cy="299121"/>
          </a:xfrm>
          <a:prstGeom prst="rect">
            <a:avLst/>
          </a:prstGeom>
        </p:spPr>
        <p:txBody>
          <a:bodyPr lIns="0" tIns="0" rIns="0" bIns="0" rtlCol="0" anchor="t">
            <a:spAutoFit/>
          </a:bodyPr>
          <a:lstStyle/>
          <a:p>
            <a:pPr marL="0" lvl="0" indent="0" algn="just">
              <a:lnSpc>
                <a:spcPts val="2540"/>
              </a:lnSpc>
              <a:spcBef>
                <a:spcPct val="0"/>
              </a:spcBef>
            </a:pPr>
            <a:r>
              <a:rPr lang="en-US" sz="1830" spc="17" dirty="0">
                <a:solidFill>
                  <a:srgbClr val="000000"/>
                </a:solidFill>
                <a:latin typeface="TT Rounds Condensed Bold"/>
              </a:rPr>
              <a:t>F1 Score : 2 X Precision X Recall / Precision + Recall = 0.594</a:t>
            </a:r>
          </a:p>
        </p:txBody>
      </p:sp>
      <p:sp>
        <p:nvSpPr>
          <p:cNvPr id="29" name="TextBox 29"/>
          <p:cNvSpPr txBox="1"/>
          <p:nvPr/>
        </p:nvSpPr>
        <p:spPr>
          <a:xfrm>
            <a:off x="3279582" y="370239"/>
            <a:ext cx="10319880" cy="609600"/>
          </a:xfrm>
          <a:prstGeom prst="rect">
            <a:avLst/>
          </a:prstGeom>
        </p:spPr>
        <p:txBody>
          <a:bodyPr lIns="0" tIns="0" rIns="0" bIns="0" rtlCol="0" anchor="t">
            <a:spAutoFit/>
          </a:bodyPr>
          <a:lstStyle/>
          <a:p>
            <a:pPr algn="ctr">
              <a:lnSpc>
                <a:spcPts val="4799"/>
              </a:lnSpc>
              <a:spcBef>
                <a:spcPct val="0"/>
              </a:spcBef>
            </a:pPr>
            <a:r>
              <a:rPr lang="en-US" sz="3999" b="1" spc="37" dirty="0">
                <a:latin typeface="Abadi" panose="020B0604020104020204" pitchFamily="34" charset="0"/>
              </a:rPr>
              <a:t>Decision Tree Model Selection</a:t>
            </a:r>
          </a:p>
        </p:txBody>
      </p:sp>
      <p:sp>
        <p:nvSpPr>
          <p:cNvPr id="30" name="TextBox 30"/>
          <p:cNvSpPr txBox="1"/>
          <p:nvPr/>
        </p:nvSpPr>
        <p:spPr>
          <a:xfrm>
            <a:off x="9440608" y="7451622"/>
            <a:ext cx="4710755" cy="270267"/>
          </a:xfrm>
          <a:prstGeom prst="rect">
            <a:avLst/>
          </a:prstGeom>
        </p:spPr>
        <p:txBody>
          <a:bodyPr wrap="square" lIns="0" tIns="0" rIns="0" bIns="0" rtlCol="0" anchor="t">
            <a:spAutoFit/>
          </a:bodyPr>
          <a:lstStyle/>
          <a:p>
            <a:pPr algn="ctr">
              <a:lnSpc>
                <a:spcPts val="2196"/>
              </a:lnSpc>
              <a:spcBef>
                <a:spcPct val="0"/>
              </a:spcBef>
            </a:pPr>
            <a:r>
              <a:rPr lang="en-US" sz="1830" spc="17" dirty="0">
                <a:solidFill>
                  <a:srgbClr val="000000"/>
                </a:solidFill>
                <a:latin typeface="TT Rounds Condensed Bold"/>
              </a:rPr>
              <a:t>Accuracy: Overall correctness of predictions</a:t>
            </a:r>
            <a:r>
              <a:rPr lang="en-US" sz="1830" b="1" spc="17" dirty="0">
                <a:latin typeface="Abadi" panose="020B0604020104020204" pitchFamily="34" charset="0"/>
              </a:rPr>
              <a:t>.</a:t>
            </a:r>
          </a:p>
        </p:txBody>
      </p:sp>
      <p:sp>
        <p:nvSpPr>
          <p:cNvPr id="31" name="TextBox 31"/>
          <p:cNvSpPr txBox="1"/>
          <p:nvPr/>
        </p:nvSpPr>
        <p:spPr>
          <a:xfrm>
            <a:off x="9246437" y="6571769"/>
            <a:ext cx="8434051" cy="273566"/>
          </a:xfrm>
          <a:prstGeom prst="rect">
            <a:avLst/>
          </a:prstGeom>
        </p:spPr>
        <p:txBody>
          <a:bodyPr wrap="square" lIns="0" tIns="0" rIns="0" bIns="0" rtlCol="0" anchor="t">
            <a:spAutoFit/>
          </a:bodyPr>
          <a:lstStyle/>
          <a:p>
            <a:pPr algn="ctr">
              <a:lnSpc>
                <a:spcPts val="2196"/>
              </a:lnSpc>
              <a:spcBef>
                <a:spcPct val="0"/>
              </a:spcBef>
            </a:pPr>
            <a:r>
              <a:rPr lang="en-US" sz="1830" b="1" spc="17" dirty="0">
                <a:latin typeface="Abadi" panose="020B0604020104020204" pitchFamily="34" charset="0"/>
              </a:rPr>
              <a:t>   </a:t>
            </a:r>
            <a:r>
              <a:rPr lang="en-US" sz="1830" spc="17" dirty="0">
                <a:solidFill>
                  <a:srgbClr val="000000"/>
                </a:solidFill>
                <a:latin typeface="TT Rounds Condensed Bold"/>
              </a:rPr>
              <a:t>Precision: Proportion of true positive predictions among all positive predictions</a:t>
            </a:r>
          </a:p>
        </p:txBody>
      </p:sp>
      <p:sp>
        <p:nvSpPr>
          <p:cNvPr id="32" name="TextBox 32"/>
          <p:cNvSpPr txBox="1"/>
          <p:nvPr/>
        </p:nvSpPr>
        <p:spPr>
          <a:xfrm>
            <a:off x="9490756" y="5515964"/>
            <a:ext cx="8120388" cy="273566"/>
          </a:xfrm>
          <a:prstGeom prst="rect">
            <a:avLst/>
          </a:prstGeom>
        </p:spPr>
        <p:txBody>
          <a:bodyPr wrap="square" lIns="0" tIns="0" rIns="0" bIns="0" rtlCol="0" anchor="t">
            <a:spAutoFit/>
          </a:bodyPr>
          <a:lstStyle/>
          <a:p>
            <a:pPr algn="ctr">
              <a:lnSpc>
                <a:spcPts val="2196"/>
              </a:lnSpc>
              <a:spcBef>
                <a:spcPct val="0"/>
              </a:spcBef>
            </a:pPr>
            <a:r>
              <a:rPr lang="en-US" sz="1830" spc="17" dirty="0">
                <a:solidFill>
                  <a:srgbClr val="000000"/>
                </a:solidFill>
                <a:latin typeface="TT Rounds Condensed Bold"/>
              </a:rPr>
              <a:t>Recall (Sensitivity): Proportion of actual churned customers correctly identified</a:t>
            </a:r>
            <a:r>
              <a:rPr lang="en-US" sz="1830" b="1" spc="17" dirty="0">
                <a:latin typeface="Abadi" panose="020B0604020104020204" pitchFamily="34" charset="0"/>
              </a:rPr>
              <a:t>.</a:t>
            </a:r>
          </a:p>
        </p:txBody>
      </p:sp>
      <p:sp>
        <p:nvSpPr>
          <p:cNvPr id="33" name="TextBox 33"/>
          <p:cNvSpPr txBox="1"/>
          <p:nvPr/>
        </p:nvSpPr>
        <p:spPr>
          <a:xfrm>
            <a:off x="9320664" y="8415444"/>
            <a:ext cx="5233535" cy="270267"/>
          </a:xfrm>
          <a:prstGeom prst="rect">
            <a:avLst/>
          </a:prstGeom>
        </p:spPr>
        <p:txBody>
          <a:bodyPr wrap="square" lIns="0" tIns="0" rIns="0" bIns="0" rtlCol="0" anchor="t">
            <a:spAutoFit/>
          </a:bodyPr>
          <a:lstStyle/>
          <a:p>
            <a:pPr algn="ctr" defTabSz="914400">
              <a:lnSpc>
                <a:spcPts val="2196"/>
              </a:lnSpc>
              <a:spcBef>
                <a:spcPct val="0"/>
              </a:spcBef>
            </a:pPr>
            <a:r>
              <a:rPr lang="en-US" sz="1830" spc="17" dirty="0">
                <a:solidFill>
                  <a:srgbClr val="000000"/>
                </a:solidFill>
                <a:latin typeface="TT Rounds Condensed Bold"/>
              </a:rPr>
              <a:t>   F1-Score: Harmonic mean of precision and recall</a:t>
            </a:r>
          </a:p>
        </p:txBody>
      </p:sp>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5" name="TextBox 34">
            <a:extLst>
              <a:ext uri="{FF2B5EF4-FFF2-40B4-BE49-F238E27FC236}">
                <a16:creationId xmlns:a16="http://schemas.microsoft.com/office/drawing/2014/main" id="{91E5B206-830A-4D39-D318-3EE290A926E4}"/>
              </a:ext>
            </a:extLst>
          </p:cNvPr>
          <p:cNvSpPr txBox="1"/>
          <p:nvPr/>
        </p:nvSpPr>
        <p:spPr>
          <a:xfrm>
            <a:off x="17710668" y="9917668"/>
            <a:ext cx="729348" cy="369332"/>
          </a:xfrm>
          <a:prstGeom prst="rect">
            <a:avLst/>
          </a:prstGeom>
          <a:noFill/>
        </p:spPr>
        <p:txBody>
          <a:bodyPr wrap="square" rtlCol="0">
            <a:spAutoFit/>
          </a:bodyPr>
          <a:lstStyle/>
          <a:p>
            <a:r>
              <a:rPr lang="en-US" dirty="0"/>
              <a:t>41</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b="1">
              <a:latin typeface="Abadi" panose="020B0604020104020204" pitchFamily="34" charset="0"/>
            </a:endParaRPr>
          </a:p>
        </p:txBody>
      </p:sp>
      <p:grpSp>
        <p:nvGrpSpPr>
          <p:cNvPr id="3" name="Group 3"/>
          <p:cNvGrpSpPr/>
          <p:nvPr/>
        </p:nvGrpSpPr>
        <p:grpSpPr>
          <a:xfrm>
            <a:off x="2294172" y="5185316"/>
            <a:ext cx="4277738" cy="3183377"/>
            <a:chOff x="0" y="0"/>
            <a:chExt cx="1126647" cy="838420"/>
          </a:xfrm>
        </p:grpSpPr>
        <p:sp>
          <p:nvSpPr>
            <p:cNvPr id="4" name="Freeform 4"/>
            <p:cNvSpPr/>
            <p:nvPr/>
          </p:nvSpPr>
          <p:spPr>
            <a:xfrm>
              <a:off x="0" y="0"/>
              <a:ext cx="1126647" cy="838420"/>
            </a:xfrm>
            <a:custGeom>
              <a:avLst/>
              <a:gdLst/>
              <a:ahLst/>
              <a:cxnLst/>
              <a:rect l="l" t="t" r="r" b="b"/>
              <a:pathLst>
                <a:path w="1126647" h="838420">
                  <a:moveTo>
                    <a:pt x="0" y="0"/>
                  </a:moveTo>
                  <a:lnTo>
                    <a:pt x="1126647" y="0"/>
                  </a:lnTo>
                  <a:lnTo>
                    <a:pt x="1126647" y="838420"/>
                  </a:lnTo>
                  <a:lnTo>
                    <a:pt x="0" y="838420"/>
                  </a:lnTo>
                  <a:close/>
                </a:path>
              </a:pathLst>
            </a:custGeom>
            <a:solidFill>
              <a:srgbClr val="FFFFFF"/>
            </a:solidFill>
          </p:spPr>
          <p:txBody>
            <a:bodyPr/>
            <a:lstStyle/>
            <a:p>
              <a:endParaRPr lang="en-IN" b="1">
                <a:latin typeface="Abadi" panose="020B0604020104020204" pitchFamily="34" charset="0"/>
              </a:endParaRPr>
            </a:p>
          </p:txBody>
        </p:sp>
        <p:sp>
          <p:nvSpPr>
            <p:cNvPr id="5" name="TextBox 5"/>
            <p:cNvSpPr txBox="1"/>
            <p:nvPr/>
          </p:nvSpPr>
          <p:spPr>
            <a:xfrm>
              <a:off x="0" y="0"/>
              <a:ext cx="1126647" cy="838420"/>
            </a:xfrm>
            <a:prstGeom prst="rect">
              <a:avLst/>
            </a:prstGeom>
          </p:spPr>
          <p:txBody>
            <a:bodyPr lIns="50800" tIns="50800" rIns="50800" bIns="50800" rtlCol="0" anchor="ctr"/>
            <a:lstStyle/>
            <a:p>
              <a:pPr algn="ctr">
                <a:lnSpc>
                  <a:spcPts val="2196"/>
                </a:lnSpc>
              </a:pPr>
              <a:endParaRPr b="1">
                <a:latin typeface="Abadi" panose="020B0604020104020204" pitchFamily="34" charset="0"/>
              </a:endParaRPr>
            </a:p>
          </p:txBody>
        </p:sp>
      </p:grpSp>
      <p:grpSp>
        <p:nvGrpSpPr>
          <p:cNvPr id="6" name="Group 6"/>
          <p:cNvGrpSpPr/>
          <p:nvPr/>
        </p:nvGrpSpPr>
        <p:grpSpPr>
          <a:xfrm>
            <a:off x="13939" y="41816"/>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b="1">
                <a:latin typeface="Abadi" panose="020B0604020104020204" pitchFamily="34" charset="0"/>
              </a:endParaRPr>
            </a:p>
          </p:txBody>
        </p:sp>
      </p:grpSp>
      <p:sp>
        <p:nvSpPr>
          <p:cNvPr id="8" name="Freeform 8"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b="1">
              <a:latin typeface="Abadi" panose="020B0604020104020204" pitchFamily="34" charset="0"/>
            </a:endParaRPr>
          </a:p>
        </p:txBody>
      </p:sp>
      <p:grpSp>
        <p:nvGrpSpPr>
          <p:cNvPr id="9" name="Group 9"/>
          <p:cNvGrpSpPr/>
          <p:nvPr/>
        </p:nvGrpSpPr>
        <p:grpSpPr>
          <a:xfrm>
            <a:off x="-13939" y="-55409"/>
            <a:ext cx="18288000" cy="10328816"/>
            <a:chOff x="0" y="0"/>
            <a:chExt cx="24384000" cy="13771755"/>
          </a:xfrm>
        </p:grpSpPr>
        <p:sp>
          <p:nvSpPr>
            <p:cNvPr id="10" name="Freeform 10"/>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b="1">
                <a:latin typeface="Abadi" panose="020B0604020104020204" pitchFamily="34" charset="0"/>
              </a:endParaRPr>
            </a:p>
          </p:txBody>
        </p:sp>
      </p:grpSp>
      <p:sp>
        <p:nvSpPr>
          <p:cNvPr id="11" name="Freeform 11"/>
          <p:cNvSpPr/>
          <p:nvPr/>
        </p:nvSpPr>
        <p:spPr>
          <a:xfrm>
            <a:off x="1028700" y="1796782"/>
            <a:ext cx="5760065" cy="4552910"/>
          </a:xfrm>
          <a:custGeom>
            <a:avLst/>
            <a:gdLst/>
            <a:ahLst/>
            <a:cxnLst/>
            <a:rect l="l" t="t" r="r" b="b"/>
            <a:pathLst>
              <a:path w="5760065" h="4552910">
                <a:moveTo>
                  <a:pt x="0" y="0"/>
                </a:moveTo>
                <a:lnTo>
                  <a:pt x="5760065" y="0"/>
                </a:lnTo>
                <a:lnTo>
                  <a:pt x="5760065" y="4552911"/>
                </a:lnTo>
                <a:lnTo>
                  <a:pt x="0" y="4552911"/>
                </a:lnTo>
                <a:lnTo>
                  <a:pt x="0" y="0"/>
                </a:lnTo>
                <a:close/>
              </a:path>
            </a:pathLst>
          </a:custGeom>
          <a:blipFill>
            <a:blip r:embed="rId4"/>
            <a:stretch>
              <a:fillRect/>
            </a:stretch>
          </a:blipFill>
        </p:spPr>
        <p:txBody>
          <a:bodyPr/>
          <a:lstStyle/>
          <a:p>
            <a:endParaRPr lang="en-IN" b="1">
              <a:latin typeface="Abadi" panose="020B0604020104020204" pitchFamily="34" charset="0"/>
            </a:endParaRPr>
          </a:p>
        </p:txBody>
      </p:sp>
      <p:sp>
        <p:nvSpPr>
          <p:cNvPr id="12" name="AutoShape 12"/>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b="1">
              <a:latin typeface="Abadi" panose="020B0604020104020204" pitchFamily="34" charset="0"/>
            </a:endParaRPr>
          </a:p>
        </p:txBody>
      </p:sp>
      <p:sp>
        <p:nvSpPr>
          <p:cNvPr id="13" name="Freeform 13"/>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5"/>
            <a:stretch>
              <a:fillRect/>
            </a:stretch>
          </a:blipFill>
        </p:spPr>
        <p:txBody>
          <a:bodyPr/>
          <a:lstStyle/>
          <a:p>
            <a:endParaRPr lang="en-IN" b="1">
              <a:latin typeface="Abadi" panose="020B0604020104020204" pitchFamily="34" charset="0"/>
            </a:endParaRPr>
          </a:p>
        </p:txBody>
      </p:sp>
      <p:sp>
        <p:nvSpPr>
          <p:cNvPr id="14" name="Freeform 14"/>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6"/>
            <a:stretch>
              <a:fillRect l="-993" r="-996"/>
            </a:stretch>
          </a:blipFill>
        </p:spPr>
        <p:txBody>
          <a:bodyPr/>
          <a:lstStyle/>
          <a:p>
            <a:endParaRPr lang="en-IN" b="1">
              <a:latin typeface="Abadi" panose="020B0604020104020204" pitchFamily="34" charset="0"/>
            </a:endParaRPr>
          </a:p>
        </p:txBody>
      </p:sp>
      <p:grpSp>
        <p:nvGrpSpPr>
          <p:cNvPr id="15" name="Group 15"/>
          <p:cNvGrpSpPr/>
          <p:nvPr/>
        </p:nvGrpSpPr>
        <p:grpSpPr>
          <a:xfrm>
            <a:off x="1521906" y="4073237"/>
            <a:ext cx="2591310" cy="1883518"/>
            <a:chOff x="0" y="0"/>
            <a:chExt cx="682485" cy="496071"/>
          </a:xfrm>
        </p:grpSpPr>
        <p:sp>
          <p:nvSpPr>
            <p:cNvPr id="16" name="Freeform 16"/>
            <p:cNvSpPr/>
            <p:nvPr/>
          </p:nvSpPr>
          <p:spPr>
            <a:xfrm>
              <a:off x="0" y="0"/>
              <a:ext cx="682485" cy="496071"/>
            </a:xfrm>
            <a:custGeom>
              <a:avLst/>
              <a:gdLst/>
              <a:ahLst/>
              <a:cxnLst/>
              <a:rect l="l" t="t" r="r" b="b"/>
              <a:pathLst>
                <a:path w="682485" h="496071">
                  <a:moveTo>
                    <a:pt x="0" y="0"/>
                  </a:moveTo>
                  <a:lnTo>
                    <a:pt x="682485" y="0"/>
                  </a:lnTo>
                  <a:lnTo>
                    <a:pt x="682485" y="496071"/>
                  </a:lnTo>
                  <a:lnTo>
                    <a:pt x="0" y="496071"/>
                  </a:lnTo>
                  <a:close/>
                </a:path>
              </a:pathLst>
            </a:custGeom>
            <a:solidFill>
              <a:srgbClr val="FFDAA9"/>
            </a:solidFill>
            <a:ln cap="sq">
              <a:noFill/>
              <a:prstDash val="solid"/>
              <a:miter/>
            </a:ln>
          </p:spPr>
          <p:txBody>
            <a:bodyPr/>
            <a:lstStyle/>
            <a:p>
              <a:endParaRPr lang="en-IN" b="1">
                <a:latin typeface="Abadi" panose="020B0604020104020204" pitchFamily="34" charset="0"/>
              </a:endParaRPr>
            </a:p>
          </p:txBody>
        </p:sp>
        <p:sp>
          <p:nvSpPr>
            <p:cNvPr id="17" name="TextBox 17"/>
            <p:cNvSpPr txBox="1"/>
            <p:nvPr/>
          </p:nvSpPr>
          <p:spPr>
            <a:xfrm>
              <a:off x="0" y="0"/>
              <a:ext cx="682485" cy="496071"/>
            </a:xfrm>
            <a:prstGeom prst="rect">
              <a:avLst/>
            </a:prstGeom>
          </p:spPr>
          <p:txBody>
            <a:bodyPr lIns="50800" tIns="50800" rIns="50800" bIns="50800" rtlCol="0" anchor="ctr"/>
            <a:lstStyle/>
            <a:p>
              <a:pPr algn="ctr">
                <a:lnSpc>
                  <a:spcPts val="1596"/>
                </a:lnSpc>
              </a:pPr>
              <a:r>
                <a:rPr lang="en-US" sz="1200" b="1" spc="12">
                  <a:latin typeface="Abadi" panose="020B0604020104020204" pitchFamily="34" charset="0"/>
                </a:rPr>
                <a:t>72</a:t>
              </a:r>
            </a:p>
          </p:txBody>
        </p:sp>
      </p:grpSp>
      <p:sp>
        <p:nvSpPr>
          <p:cNvPr id="18" name="TextBox 18"/>
          <p:cNvSpPr txBox="1"/>
          <p:nvPr/>
        </p:nvSpPr>
        <p:spPr>
          <a:xfrm>
            <a:off x="581068" y="9639648"/>
            <a:ext cx="4375711" cy="271741"/>
          </a:xfrm>
          <a:prstGeom prst="rect">
            <a:avLst/>
          </a:prstGeom>
        </p:spPr>
        <p:txBody>
          <a:bodyPr lIns="0" tIns="0" rIns="0" bIns="0" rtlCol="0" anchor="t">
            <a:spAutoFit/>
          </a:bodyPr>
          <a:lstStyle/>
          <a:p>
            <a:pPr algn="l">
              <a:lnSpc>
                <a:spcPts val="2196"/>
              </a:lnSpc>
            </a:pPr>
            <a:r>
              <a:rPr lang="en-US" b="1" spc="17">
                <a:latin typeface="Abadi" panose="020B0604020104020204" pitchFamily="34" charset="0"/>
              </a:rPr>
              <a:t>© 2021 Jigsaw Academy Education Pvt Ltd.</a:t>
            </a:r>
          </a:p>
        </p:txBody>
      </p:sp>
      <p:sp>
        <p:nvSpPr>
          <p:cNvPr id="19" name="TextBox 19"/>
          <p:cNvSpPr txBox="1"/>
          <p:nvPr/>
        </p:nvSpPr>
        <p:spPr>
          <a:xfrm>
            <a:off x="3324685" y="564214"/>
            <a:ext cx="10319880" cy="581954"/>
          </a:xfrm>
          <a:prstGeom prst="rect">
            <a:avLst/>
          </a:prstGeom>
        </p:spPr>
        <p:txBody>
          <a:bodyPr lIns="0" tIns="0" rIns="0" bIns="0" rtlCol="0" anchor="t">
            <a:spAutoFit/>
          </a:bodyPr>
          <a:lstStyle/>
          <a:p>
            <a:pPr algn="ctr">
              <a:lnSpc>
                <a:spcPts val="4799"/>
              </a:lnSpc>
              <a:spcBef>
                <a:spcPct val="0"/>
              </a:spcBef>
            </a:pPr>
            <a:r>
              <a:rPr lang="en-US" sz="3600" b="1" spc="37" dirty="0">
                <a:latin typeface="Abadi" panose="020B0604020104020204" pitchFamily="34" charset="0"/>
              </a:rPr>
              <a:t>Decision Tree Model - Balancing the FP &amp; FN</a:t>
            </a:r>
          </a:p>
        </p:txBody>
      </p:sp>
      <p:sp>
        <p:nvSpPr>
          <p:cNvPr id="20" name="TextBox 20"/>
          <p:cNvSpPr txBox="1"/>
          <p:nvPr/>
        </p:nvSpPr>
        <p:spPr>
          <a:xfrm>
            <a:off x="4956779" y="4501229"/>
            <a:ext cx="930951" cy="228791"/>
          </a:xfrm>
          <a:prstGeom prst="rect">
            <a:avLst/>
          </a:prstGeom>
        </p:spPr>
        <p:txBody>
          <a:bodyPr lIns="0" tIns="0" rIns="0" bIns="0" rtlCol="0" anchor="t">
            <a:spAutoFit/>
          </a:bodyPr>
          <a:lstStyle/>
          <a:p>
            <a:pPr algn="ctr">
              <a:lnSpc>
                <a:spcPts val="1855"/>
              </a:lnSpc>
            </a:pPr>
            <a:r>
              <a:rPr lang="en-US" sz="1200" b="1">
                <a:latin typeface="Abadi" panose="020B0604020104020204" pitchFamily="34" charset="0"/>
              </a:rPr>
              <a:t>TP</a:t>
            </a:r>
          </a:p>
        </p:txBody>
      </p:sp>
      <p:sp>
        <p:nvSpPr>
          <p:cNvPr id="21" name="TextBox 21"/>
          <p:cNvSpPr txBox="1"/>
          <p:nvPr/>
        </p:nvSpPr>
        <p:spPr>
          <a:xfrm>
            <a:off x="4956783" y="2622170"/>
            <a:ext cx="930951" cy="228791"/>
          </a:xfrm>
          <a:prstGeom prst="rect">
            <a:avLst/>
          </a:prstGeom>
        </p:spPr>
        <p:txBody>
          <a:bodyPr lIns="0" tIns="0" rIns="0" bIns="0" rtlCol="0" anchor="t">
            <a:spAutoFit/>
          </a:bodyPr>
          <a:lstStyle/>
          <a:p>
            <a:pPr algn="ctr">
              <a:lnSpc>
                <a:spcPts val="1855"/>
              </a:lnSpc>
            </a:pPr>
            <a:r>
              <a:rPr lang="en-US" sz="1200" b="1">
                <a:latin typeface="Abadi" panose="020B0604020104020204" pitchFamily="34" charset="0"/>
              </a:rPr>
              <a:t>FP</a:t>
            </a:r>
          </a:p>
        </p:txBody>
      </p:sp>
      <p:sp>
        <p:nvSpPr>
          <p:cNvPr id="22" name="TextBox 22"/>
          <p:cNvSpPr txBox="1"/>
          <p:nvPr/>
        </p:nvSpPr>
        <p:spPr>
          <a:xfrm>
            <a:off x="2366695" y="4501229"/>
            <a:ext cx="930951" cy="228791"/>
          </a:xfrm>
          <a:prstGeom prst="rect">
            <a:avLst/>
          </a:prstGeom>
        </p:spPr>
        <p:txBody>
          <a:bodyPr lIns="0" tIns="0" rIns="0" bIns="0" rtlCol="0" anchor="t">
            <a:spAutoFit/>
          </a:bodyPr>
          <a:lstStyle/>
          <a:p>
            <a:pPr algn="ctr">
              <a:lnSpc>
                <a:spcPts val="1855"/>
              </a:lnSpc>
            </a:pPr>
            <a:r>
              <a:rPr lang="en-US" sz="1200" b="1">
                <a:latin typeface="Abadi" panose="020B0604020104020204" pitchFamily="34" charset="0"/>
              </a:rPr>
              <a:t>FN</a:t>
            </a:r>
          </a:p>
        </p:txBody>
      </p:sp>
      <p:sp>
        <p:nvSpPr>
          <p:cNvPr id="23" name="TextBox 23"/>
          <p:cNvSpPr txBox="1"/>
          <p:nvPr/>
        </p:nvSpPr>
        <p:spPr>
          <a:xfrm>
            <a:off x="2366695" y="2622170"/>
            <a:ext cx="930951" cy="229550"/>
          </a:xfrm>
          <a:prstGeom prst="rect">
            <a:avLst/>
          </a:prstGeom>
        </p:spPr>
        <p:txBody>
          <a:bodyPr lIns="0" tIns="0" rIns="0" bIns="0" rtlCol="0" anchor="t">
            <a:spAutoFit/>
          </a:bodyPr>
          <a:lstStyle/>
          <a:p>
            <a:pPr algn="ctr">
              <a:lnSpc>
                <a:spcPts val="1855"/>
              </a:lnSpc>
            </a:pPr>
            <a:r>
              <a:rPr lang="en-US" sz="1200" b="1">
                <a:latin typeface="Abadi" panose="020B0604020104020204" pitchFamily="34" charset="0"/>
              </a:rPr>
              <a:t>TN</a:t>
            </a:r>
          </a:p>
        </p:txBody>
      </p:sp>
      <p:sp>
        <p:nvSpPr>
          <p:cNvPr id="24" name="TextBox 24"/>
          <p:cNvSpPr txBox="1"/>
          <p:nvPr/>
        </p:nvSpPr>
        <p:spPr>
          <a:xfrm>
            <a:off x="2452836" y="6757955"/>
            <a:ext cx="2911793" cy="1269065"/>
          </a:xfrm>
          <a:prstGeom prst="rect">
            <a:avLst/>
          </a:prstGeom>
        </p:spPr>
        <p:txBody>
          <a:bodyPr lIns="0" tIns="0" rIns="0" bIns="0" rtlCol="0" anchor="t">
            <a:spAutoFit/>
          </a:bodyPr>
          <a:lstStyle/>
          <a:p>
            <a:pPr marL="0" lvl="0" indent="0" algn="just">
              <a:lnSpc>
                <a:spcPts val="2540"/>
              </a:lnSpc>
              <a:spcBef>
                <a:spcPct val="0"/>
              </a:spcBef>
            </a:pPr>
            <a:r>
              <a:rPr lang="en-US" sz="2032" dirty="0">
                <a:solidFill>
                  <a:srgbClr val="000000"/>
                </a:solidFill>
                <a:latin typeface="Arimo"/>
              </a:rPr>
              <a:t>True Positives (TP): 302</a:t>
            </a:r>
          </a:p>
          <a:p>
            <a:pPr marL="0" lvl="0" indent="0" algn="just">
              <a:lnSpc>
                <a:spcPts val="2540"/>
              </a:lnSpc>
              <a:spcBef>
                <a:spcPct val="0"/>
              </a:spcBef>
            </a:pPr>
            <a:r>
              <a:rPr lang="en-US" sz="2032" dirty="0">
                <a:solidFill>
                  <a:srgbClr val="000000"/>
                </a:solidFill>
                <a:latin typeface="Arimo"/>
              </a:rPr>
              <a:t>True Negatives (TN): 692</a:t>
            </a:r>
          </a:p>
          <a:p>
            <a:pPr marL="0" lvl="0" indent="0" algn="just">
              <a:lnSpc>
                <a:spcPts val="2540"/>
              </a:lnSpc>
              <a:spcBef>
                <a:spcPct val="0"/>
              </a:spcBef>
            </a:pPr>
            <a:r>
              <a:rPr lang="en-US" sz="2032" dirty="0">
                <a:solidFill>
                  <a:srgbClr val="000000"/>
                </a:solidFill>
                <a:latin typeface="Arimo"/>
              </a:rPr>
              <a:t>False Positives (FP): 341</a:t>
            </a:r>
          </a:p>
          <a:p>
            <a:pPr marL="0" lvl="0" indent="0" algn="just">
              <a:lnSpc>
                <a:spcPts val="2540"/>
              </a:lnSpc>
              <a:spcBef>
                <a:spcPct val="0"/>
              </a:spcBef>
            </a:pPr>
            <a:r>
              <a:rPr lang="en-US" sz="2032" dirty="0">
                <a:solidFill>
                  <a:srgbClr val="000000"/>
                </a:solidFill>
                <a:latin typeface="Arimo"/>
              </a:rPr>
              <a:t>False Negatives (FN): 72</a:t>
            </a:r>
          </a:p>
        </p:txBody>
      </p:sp>
      <p:sp>
        <p:nvSpPr>
          <p:cNvPr id="25" name="TextBox 25"/>
          <p:cNvSpPr txBox="1"/>
          <p:nvPr/>
        </p:nvSpPr>
        <p:spPr>
          <a:xfrm>
            <a:off x="7091591" y="4664909"/>
            <a:ext cx="10893582" cy="3826368"/>
          </a:xfrm>
          <a:prstGeom prst="rect">
            <a:avLst/>
          </a:prstGeom>
        </p:spPr>
        <p:txBody>
          <a:bodyPr lIns="0" tIns="0" rIns="0" bIns="0" rtlCol="0" anchor="t">
            <a:spAutoFit/>
          </a:bodyPr>
          <a:lstStyle/>
          <a:p>
            <a:pPr marL="0" lvl="0" indent="0" algn="just">
              <a:lnSpc>
                <a:spcPts val="2540"/>
              </a:lnSpc>
              <a:spcBef>
                <a:spcPct val="0"/>
              </a:spcBef>
            </a:pPr>
            <a:r>
              <a:rPr lang="en-US" sz="2032" b="1" dirty="0">
                <a:solidFill>
                  <a:srgbClr val="000000"/>
                </a:solidFill>
                <a:latin typeface="Arimo"/>
              </a:rPr>
              <a:t>Why Minimizing FN Matters:</a:t>
            </a:r>
          </a:p>
          <a:p>
            <a:pPr marL="0" lvl="0" indent="0" algn="just">
              <a:lnSpc>
                <a:spcPts val="2540"/>
              </a:lnSpc>
              <a:spcBef>
                <a:spcPct val="0"/>
              </a:spcBef>
            </a:pPr>
            <a:endParaRPr lang="en-US" sz="2400" b="1" u="none" strike="noStrike" dirty="0">
              <a:latin typeface="Abadi" panose="020B0604020104020204" pitchFamily="34" charset="0"/>
            </a:endParaRPr>
          </a:p>
          <a:p>
            <a:pPr marL="0" lvl="0" indent="0" algn="just">
              <a:lnSpc>
                <a:spcPts val="2540"/>
              </a:lnSpc>
              <a:spcBef>
                <a:spcPct val="0"/>
              </a:spcBef>
            </a:pPr>
            <a:r>
              <a:rPr lang="en-US" sz="2400" u="none" strike="noStrike" dirty="0">
                <a:latin typeface="Abadi" panose="020B0604020104020204" pitchFamily="34" charset="0"/>
              </a:rPr>
              <a:t>In churn prediction:</a:t>
            </a:r>
          </a:p>
          <a:p>
            <a:pPr algn="just">
              <a:lnSpc>
                <a:spcPts val="2540"/>
              </a:lnSpc>
              <a:spcBef>
                <a:spcPct val="0"/>
              </a:spcBef>
            </a:pPr>
            <a:r>
              <a:rPr lang="en-US" sz="2032" dirty="0">
                <a:solidFill>
                  <a:srgbClr val="000000"/>
                </a:solidFill>
                <a:latin typeface="Arimo"/>
              </a:rPr>
              <a:t>False Positives (FP): Predicting a customer will churn when they won’t. This may lead to unnecessary retention efforts or costs.</a:t>
            </a:r>
          </a:p>
          <a:p>
            <a:pPr algn="just">
              <a:lnSpc>
                <a:spcPts val="2540"/>
              </a:lnSpc>
              <a:spcBef>
                <a:spcPct val="0"/>
              </a:spcBef>
            </a:pPr>
            <a:r>
              <a:rPr lang="en-US" sz="2032" dirty="0">
                <a:solidFill>
                  <a:srgbClr val="000000"/>
                </a:solidFill>
                <a:latin typeface="Arimo"/>
              </a:rPr>
              <a:t>False Negatives (FN): Failing to predict a churn when it occurs. This can result in losing valuable customers.</a:t>
            </a:r>
          </a:p>
          <a:p>
            <a:pPr algn="just">
              <a:lnSpc>
                <a:spcPts val="2540"/>
              </a:lnSpc>
              <a:spcBef>
                <a:spcPct val="0"/>
              </a:spcBef>
            </a:pPr>
            <a:r>
              <a:rPr lang="en-US" sz="2032" dirty="0">
                <a:solidFill>
                  <a:srgbClr val="000000"/>
                </a:solidFill>
                <a:latin typeface="Arimo"/>
              </a:rPr>
              <a:t>Business Impact:</a:t>
            </a:r>
          </a:p>
          <a:p>
            <a:pPr algn="just" defTabSz="914400">
              <a:lnSpc>
                <a:spcPts val="2540"/>
              </a:lnSpc>
              <a:spcBef>
                <a:spcPct val="0"/>
              </a:spcBef>
            </a:pPr>
            <a:r>
              <a:rPr lang="en-US" sz="2032" u="sng" dirty="0">
                <a:latin typeface="Arimo"/>
              </a:rPr>
              <a:t>FNs are costlier: Missing a churned customer means losing potential revenue and the opportunity to retain them.</a:t>
            </a:r>
          </a:p>
          <a:p>
            <a:pPr algn="just" defTabSz="914400">
              <a:lnSpc>
                <a:spcPts val="2540"/>
              </a:lnSpc>
              <a:spcBef>
                <a:spcPct val="0"/>
              </a:spcBef>
            </a:pPr>
            <a:r>
              <a:rPr lang="en-US" sz="2032" u="sng" dirty="0">
                <a:latin typeface="Arimo"/>
              </a:rPr>
              <a:t>FPs can be managed: Overestimating churn can be addressed through targeted retention efforts.</a:t>
            </a:r>
          </a:p>
        </p:txBody>
      </p:sp>
      <p:sp>
        <p:nvSpPr>
          <p:cNvPr id="26" name="TextBox 26"/>
          <p:cNvSpPr txBox="1"/>
          <p:nvPr/>
        </p:nvSpPr>
        <p:spPr>
          <a:xfrm>
            <a:off x="7159015" y="2358572"/>
            <a:ext cx="10786972" cy="1902765"/>
          </a:xfrm>
          <a:prstGeom prst="rect">
            <a:avLst/>
          </a:prstGeom>
        </p:spPr>
        <p:txBody>
          <a:bodyPr lIns="0" tIns="0" rIns="0" bIns="0" rtlCol="0" anchor="t">
            <a:spAutoFit/>
          </a:bodyPr>
          <a:lstStyle/>
          <a:p>
            <a:pPr marL="0" lvl="0" indent="0" algn="just">
              <a:lnSpc>
                <a:spcPts val="2540"/>
              </a:lnSpc>
              <a:spcBef>
                <a:spcPct val="0"/>
              </a:spcBef>
            </a:pPr>
            <a:r>
              <a:rPr lang="en-US" sz="2032" dirty="0">
                <a:solidFill>
                  <a:srgbClr val="000000"/>
                </a:solidFill>
                <a:latin typeface="Arimo"/>
              </a:rPr>
              <a:t>Trade-Off: Precision vs. Recall:</a:t>
            </a:r>
          </a:p>
          <a:p>
            <a:pPr marL="0" lvl="0" indent="0" algn="just">
              <a:lnSpc>
                <a:spcPts val="2540"/>
              </a:lnSpc>
              <a:spcBef>
                <a:spcPct val="0"/>
              </a:spcBef>
            </a:pPr>
            <a:endParaRPr lang="en-US" sz="2032" dirty="0">
              <a:solidFill>
                <a:srgbClr val="000000"/>
              </a:solidFill>
              <a:latin typeface="Arimo"/>
            </a:endParaRPr>
          </a:p>
          <a:p>
            <a:pPr marL="0" lvl="0" indent="0" algn="just">
              <a:lnSpc>
                <a:spcPts val="2540"/>
              </a:lnSpc>
              <a:spcBef>
                <a:spcPct val="0"/>
              </a:spcBef>
            </a:pPr>
            <a:r>
              <a:rPr lang="en-US" sz="2032" dirty="0">
                <a:solidFill>
                  <a:srgbClr val="000000"/>
                </a:solidFill>
                <a:latin typeface="Arimo"/>
              </a:rPr>
              <a:t>Precision: Measures how many of the predicted positive cases are actually true positives (TP). It focuses on minimizing false positives (FP).</a:t>
            </a:r>
          </a:p>
          <a:p>
            <a:pPr marL="0" lvl="0" indent="0" algn="just">
              <a:lnSpc>
                <a:spcPts val="2540"/>
              </a:lnSpc>
              <a:spcBef>
                <a:spcPct val="0"/>
              </a:spcBef>
            </a:pPr>
            <a:r>
              <a:rPr lang="en-US" sz="2032" dirty="0">
                <a:solidFill>
                  <a:srgbClr val="000000"/>
                </a:solidFill>
                <a:latin typeface="Arimo"/>
              </a:rPr>
              <a:t>Recall (Sensitivity): Measures how many of the actual positive cases (churns) are correctly identified. It focuses on minimizing false negatives (FN).</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8" name="TextBox 27">
            <a:extLst>
              <a:ext uri="{FF2B5EF4-FFF2-40B4-BE49-F238E27FC236}">
                <a16:creationId xmlns:a16="http://schemas.microsoft.com/office/drawing/2014/main" id="{FD7E100D-F6A5-8D6A-D989-26360A1764AD}"/>
              </a:ext>
            </a:extLst>
          </p:cNvPr>
          <p:cNvSpPr txBox="1"/>
          <p:nvPr/>
        </p:nvSpPr>
        <p:spPr>
          <a:xfrm>
            <a:off x="17678400" y="9911389"/>
            <a:ext cx="581707" cy="369332"/>
          </a:xfrm>
          <a:prstGeom prst="rect">
            <a:avLst/>
          </a:prstGeom>
          <a:noFill/>
        </p:spPr>
        <p:txBody>
          <a:bodyPr wrap="square" rtlCol="0">
            <a:spAutoFit/>
          </a:bodyPr>
          <a:lstStyle/>
          <a:p>
            <a:r>
              <a:rPr lang="en-US" dirty="0"/>
              <a:t>42</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sz="2000" b="1">
              <a:latin typeface="Abadi" panose="020B0604020104020204" pitchFamily="34" charset="0"/>
            </a:endParaRPr>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sz="2000" b="1">
                <a:latin typeface="Abadi" panose="020B0604020104020204" pitchFamily="34" charset="0"/>
              </a:endParaRPr>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sz="2000" b="1">
              <a:latin typeface="Abadi" panose="020B0604020104020204" pitchFamily="34" charset="0"/>
            </a:endParaRPr>
          </a:p>
        </p:txBody>
      </p:sp>
      <p:grpSp>
        <p:nvGrpSpPr>
          <p:cNvPr id="6" name="Group 6"/>
          <p:cNvGrpSpPr/>
          <p:nvPr/>
        </p:nvGrpSpPr>
        <p:grpSpPr>
          <a:xfrm>
            <a:off x="-9526" y="-41816"/>
            <a:ext cx="18311465" cy="10370632"/>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sz="2000" b="1" dirty="0">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sz="2000"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sz="2000"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sz="2000" b="1">
              <a:latin typeface="Abadi" panose="020B0604020104020204" pitchFamily="34" charset="0"/>
            </a:endParaRPr>
          </a:p>
        </p:txBody>
      </p:sp>
      <p:sp>
        <p:nvSpPr>
          <p:cNvPr id="11" name="Freeform 11"/>
          <p:cNvSpPr/>
          <p:nvPr/>
        </p:nvSpPr>
        <p:spPr>
          <a:xfrm>
            <a:off x="133435" y="4079726"/>
            <a:ext cx="6791568" cy="4872035"/>
          </a:xfrm>
          <a:custGeom>
            <a:avLst/>
            <a:gdLst/>
            <a:ahLst/>
            <a:cxnLst/>
            <a:rect l="l" t="t" r="r" b="b"/>
            <a:pathLst>
              <a:path w="6791568" h="4872035">
                <a:moveTo>
                  <a:pt x="0" y="0"/>
                </a:moveTo>
                <a:lnTo>
                  <a:pt x="6791568" y="0"/>
                </a:lnTo>
                <a:lnTo>
                  <a:pt x="6791568" y="4872034"/>
                </a:lnTo>
                <a:lnTo>
                  <a:pt x="0" y="4872034"/>
                </a:lnTo>
                <a:lnTo>
                  <a:pt x="0" y="0"/>
                </a:lnTo>
                <a:close/>
              </a:path>
            </a:pathLst>
          </a:custGeom>
          <a:blipFill>
            <a:blip r:embed="rId6"/>
            <a:stretch>
              <a:fillRect/>
            </a:stretch>
          </a:blipFill>
        </p:spPr>
        <p:txBody>
          <a:bodyPr/>
          <a:lstStyle/>
          <a:p>
            <a:endParaRPr lang="en-IN" sz="2000" b="1">
              <a:latin typeface="Abadi" panose="020B0604020104020204" pitchFamily="34" charset="0"/>
            </a:endParaRPr>
          </a:p>
        </p:txBody>
      </p:sp>
      <p:sp>
        <p:nvSpPr>
          <p:cNvPr id="12" name="TextBox 12"/>
          <p:cNvSpPr txBox="1"/>
          <p:nvPr/>
        </p:nvSpPr>
        <p:spPr>
          <a:xfrm>
            <a:off x="581068" y="9639648"/>
            <a:ext cx="4375711" cy="564257"/>
          </a:xfrm>
          <a:prstGeom prst="rect">
            <a:avLst/>
          </a:prstGeom>
        </p:spPr>
        <p:txBody>
          <a:bodyPr lIns="0" tIns="0" rIns="0" bIns="0" rtlCol="0" anchor="t">
            <a:spAutoFit/>
          </a:bodyPr>
          <a:lstStyle/>
          <a:p>
            <a:pPr algn="l">
              <a:lnSpc>
                <a:spcPts val="2196"/>
              </a:lnSpc>
            </a:pPr>
            <a:r>
              <a:rPr lang="en-US" sz="2000" b="1" spc="17">
                <a:solidFill>
                  <a:srgbClr val="000000"/>
                </a:solidFill>
                <a:latin typeface="Abadi" panose="020B0604020104020204" pitchFamily="34" charset="0"/>
              </a:rPr>
              <a:t>© 2021 Jigsaw Academy Education Pvt Ltd.</a:t>
            </a:r>
          </a:p>
        </p:txBody>
      </p:sp>
      <p:sp>
        <p:nvSpPr>
          <p:cNvPr id="13" name="TextBox 13"/>
          <p:cNvSpPr txBox="1"/>
          <p:nvPr/>
        </p:nvSpPr>
        <p:spPr>
          <a:xfrm>
            <a:off x="3297646" y="126567"/>
            <a:ext cx="10319880" cy="609600"/>
          </a:xfrm>
          <a:prstGeom prst="rect">
            <a:avLst/>
          </a:prstGeom>
        </p:spPr>
        <p:txBody>
          <a:bodyPr lIns="0" tIns="0" rIns="0" bIns="0" rtlCol="0" anchor="t">
            <a:spAutoFit/>
          </a:bodyPr>
          <a:lstStyle/>
          <a:p>
            <a:pPr algn="ctr">
              <a:lnSpc>
                <a:spcPts val="4799"/>
              </a:lnSpc>
              <a:spcBef>
                <a:spcPct val="0"/>
              </a:spcBef>
            </a:pPr>
            <a:r>
              <a:rPr lang="en-US" sz="4000" b="1" spc="37" dirty="0">
                <a:solidFill>
                  <a:srgbClr val="000000"/>
                </a:solidFill>
                <a:latin typeface="Abadi" panose="020B0604020104020204" pitchFamily="34" charset="0"/>
              </a:rPr>
              <a:t>ROC Curve for Decision Tree</a:t>
            </a:r>
          </a:p>
        </p:txBody>
      </p:sp>
      <p:sp>
        <p:nvSpPr>
          <p:cNvPr id="14" name="TextBox 14"/>
          <p:cNvSpPr txBox="1"/>
          <p:nvPr/>
        </p:nvSpPr>
        <p:spPr>
          <a:xfrm>
            <a:off x="133436" y="1670702"/>
            <a:ext cx="17722206" cy="2552558"/>
          </a:xfrm>
          <a:prstGeom prst="rect">
            <a:avLst/>
          </a:prstGeom>
        </p:spPr>
        <p:txBody>
          <a:bodyPr lIns="0" tIns="0" rIns="0" bIns="0" rtlCol="0" anchor="t">
            <a:spAutoFit/>
          </a:bodyPr>
          <a:lstStyle/>
          <a:p>
            <a:pPr algn="just" defTabSz="914400">
              <a:lnSpc>
                <a:spcPts val="2540"/>
              </a:lnSpc>
              <a:spcBef>
                <a:spcPct val="0"/>
              </a:spcBef>
            </a:pPr>
            <a:r>
              <a:rPr lang="en-US" sz="2032" dirty="0">
                <a:solidFill>
                  <a:srgbClr val="000000"/>
                </a:solidFill>
                <a:latin typeface="Arimo"/>
              </a:rPr>
              <a:t>The ROC curve is a graphical representation of a model’s performance across different thresholds for classification </a:t>
            </a:r>
            <a:r>
              <a:rPr lang="en-US" sz="2032" dirty="0" err="1">
                <a:solidFill>
                  <a:srgbClr val="000000"/>
                </a:solidFill>
                <a:latin typeface="Arimo"/>
              </a:rPr>
              <a:t>problems.It</a:t>
            </a:r>
            <a:r>
              <a:rPr lang="en-US" sz="2032" dirty="0">
                <a:solidFill>
                  <a:srgbClr val="000000"/>
                </a:solidFill>
                <a:latin typeface="Arimo"/>
              </a:rPr>
              <a:t> plots the True Positive Rate (TPR) against the False Positive Rate (FPR) as the threshold varies </a:t>
            </a:r>
          </a:p>
          <a:p>
            <a:pPr algn="just" defTabSz="914400">
              <a:lnSpc>
                <a:spcPts val="2540"/>
              </a:lnSpc>
              <a:spcBef>
                <a:spcPct val="0"/>
              </a:spcBef>
            </a:pPr>
            <a:endParaRPr lang="en-US" sz="2032" dirty="0">
              <a:solidFill>
                <a:srgbClr val="000000"/>
              </a:solidFill>
              <a:latin typeface="Arimo"/>
            </a:endParaRPr>
          </a:p>
          <a:p>
            <a:pPr algn="just" defTabSz="914400">
              <a:lnSpc>
                <a:spcPts val="2540"/>
              </a:lnSpc>
              <a:spcBef>
                <a:spcPct val="0"/>
              </a:spcBef>
            </a:pPr>
            <a:r>
              <a:rPr lang="en-US" sz="2032" dirty="0">
                <a:solidFill>
                  <a:srgbClr val="000000"/>
                </a:solidFill>
                <a:latin typeface="Arimo"/>
              </a:rPr>
              <a:t>The TPR (also known as recall or sensitivity) represents the proportion of actual positive cases correctly predicted by the model.</a:t>
            </a:r>
          </a:p>
          <a:p>
            <a:pPr algn="just" defTabSz="914400">
              <a:lnSpc>
                <a:spcPts val="2540"/>
              </a:lnSpc>
              <a:spcBef>
                <a:spcPct val="0"/>
              </a:spcBef>
            </a:pPr>
            <a:r>
              <a:rPr lang="en-US" sz="2032" dirty="0">
                <a:solidFill>
                  <a:srgbClr val="000000"/>
                </a:solidFill>
                <a:latin typeface="Arimo"/>
              </a:rPr>
              <a:t>The FPR represents the proportion of actual negative cases incorrectly predicted as positive.</a:t>
            </a:r>
          </a:p>
          <a:p>
            <a:pPr algn="just" defTabSz="914400">
              <a:lnSpc>
                <a:spcPts val="2540"/>
              </a:lnSpc>
              <a:spcBef>
                <a:spcPct val="0"/>
              </a:spcBef>
            </a:pPr>
            <a:r>
              <a:rPr lang="en-US" sz="2032" dirty="0">
                <a:solidFill>
                  <a:srgbClr val="000000"/>
                </a:solidFill>
                <a:latin typeface="Arimo"/>
              </a:rPr>
              <a:t>The ROC curve helps visualize the trade-off between sensitivity and specificity (1 - FPR).</a:t>
            </a:r>
          </a:p>
          <a:p>
            <a:pPr algn="just" defTabSz="914400">
              <a:lnSpc>
                <a:spcPts val="2540"/>
              </a:lnSpc>
              <a:spcBef>
                <a:spcPct val="0"/>
              </a:spcBef>
            </a:pPr>
            <a:endParaRPr lang="en-US" sz="2032" dirty="0">
              <a:solidFill>
                <a:srgbClr val="000000"/>
              </a:solidFill>
              <a:latin typeface="Arimo"/>
            </a:endParaRPr>
          </a:p>
          <a:p>
            <a:pPr marL="0" lvl="0" indent="0" algn="just">
              <a:lnSpc>
                <a:spcPts val="2540"/>
              </a:lnSpc>
              <a:spcBef>
                <a:spcPct val="0"/>
              </a:spcBef>
            </a:pPr>
            <a:endParaRPr lang="en-US" sz="2400" b="1" u="none" strike="noStrike" dirty="0">
              <a:solidFill>
                <a:srgbClr val="000000"/>
              </a:solidFill>
              <a:latin typeface="Abadi" panose="020B0604020104020204" pitchFamily="34" charset="0"/>
            </a:endParaRPr>
          </a:p>
        </p:txBody>
      </p:sp>
      <p:sp>
        <p:nvSpPr>
          <p:cNvPr id="15" name="TextBox 15"/>
          <p:cNvSpPr txBox="1"/>
          <p:nvPr/>
        </p:nvSpPr>
        <p:spPr>
          <a:xfrm>
            <a:off x="7374266" y="4899566"/>
            <a:ext cx="10481376" cy="1603003"/>
          </a:xfrm>
          <a:prstGeom prst="rect">
            <a:avLst/>
          </a:prstGeom>
        </p:spPr>
        <p:txBody>
          <a:bodyPr lIns="0" tIns="0" rIns="0" bIns="0" rtlCol="0" anchor="t">
            <a:spAutoFit/>
          </a:bodyPr>
          <a:lstStyle/>
          <a:p>
            <a:pPr algn="just" defTabSz="914400">
              <a:lnSpc>
                <a:spcPts val="2538"/>
              </a:lnSpc>
              <a:spcBef>
                <a:spcPct val="0"/>
              </a:spcBef>
            </a:pPr>
            <a:r>
              <a:rPr lang="en-US" sz="2032" dirty="0">
                <a:solidFill>
                  <a:srgbClr val="000000"/>
                </a:solidFill>
                <a:latin typeface="Arimo"/>
              </a:rPr>
              <a:t>Higher AUC values indicate better discrimination power of the model in distinguishing between positive and negative cases.</a:t>
            </a:r>
          </a:p>
          <a:p>
            <a:pPr algn="just" defTabSz="914400">
              <a:lnSpc>
                <a:spcPts val="2540"/>
              </a:lnSpc>
              <a:spcBef>
                <a:spcPct val="0"/>
              </a:spcBef>
            </a:pPr>
            <a:endParaRPr lang="en-US" sz="2032" dirty="0">
              <a:solidFill>
                <a:srgbClr val="000000"/>
              </a:solidFill>
              <a:latin typeface="Arimo"/>
            </a:endParaRPr>
          </a:p>
          <a:p>
            <a:pPr algn="just" defTabSz="914400">
              <a:lnSpc>
                <a:spcPts val="2540"/>
              </a:lnSpc>
              <a:spcBef>
                <a:spcPct val="0"/>
              </a:spcBef>
            </a:pPr>
            <a:r>
              <a:rPr lang="en-US" sz="2032" dirty="0">
                <a:solidFill>
                  <a:srgbClr val="000000"/>
                </a:solidFill>
                <a:latin typeface="Arimo"/>
              </a:rPr>
              <a:t>AUC is particularly useful when dealing with imbalanced datasets (e.g., more non-churned customers than churned ones).</a:t>
            </a:r>
          </a:p>
        </p:txBody>
      </p:sp>
      <p:sp>
        <p:nvSpPr>
          <p:cNvPr id="16" name="TextBox 16"/>
          <p:cNvSpPr txBox="1"/>
          <p:nvPr/>
        </p:nvSpPr>
        <p:spPr>
          <a:xfrm>
            <a:off x="8066253" y="8006098"/>
            <a:ext cx="3516147" cy="282129"/>
          </a:xfrm>
          <a:prstGeom prst="rect">
            <a:avLst/>
          </a:prstGeom>
        </p:spPr>
        <p:txBody>
          <a:bodyPr wrap="square" lIns="0" tIns="0" rIns="0" bIns="0" rtlCol="0" anchor="t">
            <a:spAutoFit/>
          </a:bodyPr>
          <a:lstStyle/>
          <a:p>
            <a:pPr algn="ctr">
              <a:lnSpc>
                <a:spcPts val="2196"/>
              </a:lnSpc>
              <a:spcBef>
                <a:spcPct val="0"/>
              </a:spcBef>
            </a:pPr>
            <a:r>
              <a:rPr lang="en-US" sz="2000" spc="17" dirty="0">
                <a:solidFill>
                  <a:srgbClr val="000000"/>
                </a:solidFill>
                <a:latin typeface="Abadi" panose="020B0604020104020204" pitchFamily="34" charset="0"/>
              </a:rPr>
              <a:t>AUC: Area under the ROC curve</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8" name="TextBox 17">
            <a:extLst>
              <a:ext uri="{FF2B5EF4-FFF2-40B4-BE49-F238E27FC236}">
                <a16:creationId xmlns:a16="http://schemas.microsoft.com/office/drawing/2014/main" id="{7087A241-B830-6EEC-FD61-0DB7F5AAC975}"/>
              </a:ext>
            </a:extLst>
          </p:cNvPr>
          <p:cNvSpPr txBox="1"/>
          <p:nvPr/>
        </p:nvSpPr>
        <p:spPr>
          <a:xfrm>
            <a:off x="17754600" y="9825238"/>
            <a:ext cx="505507" cy="378667"/>
          </a:xfrm>
          <a:prstGeom prst="rect">
            <a:avLst/>
          </a:prstGeom>
          <a:noFill/>
        </p:spPr>
        <p:txBody>
          <a:bodyPr wrap="square" rtlCol="0">
            <a:spAutoFit/>
          </a:bodyPr>
          <a:lstStyle/>
          <a:p>
            <a:r>
              <a:rPr lang="en-US" dirty="0"/>
              <a:t>43</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883" y="-27032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sz="2000" b="1">
              <a:latin typeface="Abadi" panose="020B0604020104020204" pitchFamily="34" charset="0"/>
            </a:endParaRPr>
          </a:p>
        </p:txBody>
      </p:sp>
      <p:grpSp>
        <p:nvGrpSpPr>
          <p:cNvPr id="3" name="Group 3"/>
          <p:cNvGrpSpPr/>
          <p:nvPr/>
        </p:nvGrpSpPr>
        <p:grpSpPr>
          <a:xfrm>
            <a:off x="-73944" y="-22851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sz="2000" b="1">
                <a:latin typeface="Abadi" panose="020B0604020104020204" pitchFamily="34" charset="0"/>
              </a:endParaRPr>
            </a:p>
          </p:txBody>
        </p:sp>
      </p:grpSp>
      <p:sp>
        <p:nvSpPr>
          <p:cNvPr id="5" name="Freeform 5" descr="preencoded.png"/>
          <p:cNvSpPr/>
          <p:nvPr/>
        </p:nvSpPr>
        <p:spPr>
          <a:xfrm>
            <a:off x="-87883" y="-27032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sz="2000" b="1">
              <a:latin typeface="Abadi" panose="020B0604020104020204" pitchFamily="34" charset="0"/>
            </a:endParaRPr>
          </a:p>
        </p:txBody>
      </p:sp>
      <p:grpSp>
        <p:nvGrpSpPr>
          <p:cNvPr id="6" name="Group 6"/>
          <p:cNvGrpSpPr/>
          <p:nvPr/>
        </p:nvGrpSpPr>
        <p:grpSpPr>
          <a:xfrm>
            <a:off x="-87883" y="-270326"/>
            <a:ext cx="18360334" cy="11181549"/>
            <a:chOff x="58594" y="-143844"/>
            <a:chExt cx="24482518" cy="14071887"/>
          </a:xfrm>
        </p:grpSpPr>
        <p:sp>
          <p:nvSpPr>
            <p:cNvPr id="7" name="Freeform 7"/>
            <p:cNvSpPr/>
            <p:nvPr/>
          </p:nvSpPr>
          <p:spPr>
            <a:xfrm>
              <a:off x="58594" y="-143844"/>
              <a:ext cx="24482518" cy="14071887"/>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sz="2000" b="1">
                <a:latin typeface="Abadi" panose="020B0604020104020204" pitchFamily="34" charset="0"/>
              </a:endParaRPr>
            </a:p>
          </p:txBody>
        </p:sp>
      </p:grpSp>
      <p:sp>
        <p:nvSpPr>
          <p:cNvPr id="8" name="AutoShape 8"/>
          <p:cNvSpPr/>
          <p:nvPr/>
        </p:nvSpPr>
        <p:spPr>
          <a:xfrm>
            <a:off x="4868900" y="9545387"/>
            <a:ext cx="11301709" cy="9525"/>
          </a:xfrm>
          <a:prstGeom prst="line">
            <a:avLst/>
          </a:prstGeom>
          <a:ln w="9525" cap="rnd">
            <a:solidFill>
              <a:srgbClr val="050708"/>
            </a:solidFill>
            <a:prstDash val="solid"/>
            <a:headEnd type="none" w="sm" len="sm"/>
            <a:tailEnd type="none" w="sm" len="sm"/>
          </a:ln>
        </p:spPr>
        <p:txBody>
          <a:bodyPr/>
          <a:lstStyle/>
          <a:p>
            <a:endParaRPr lang="en-IN" sz="2000" b="1">
              <a:latin typeface="Abadi" panose="020B0604020104020204" pitchFamily="34" charset="0"/>
            </a:endParaRPr>
          </a:p>
        </p:txBody>
      </p:sp>
      <p:sp>
        <p:nvSpPr>
          <p:cNvPr id="9" name="Freeform 9"/>
          <p:cNvSpPr/>
          <p:nvPr/>
        </p:nvSpPr>
        <p:spPr>
          <a:xfrm>
            <a:off x="16378120" y="9181537"/>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sz="2000" b="1">
              <a:latin typeface="Abadi" panose="020B0604020104020204" pitchFamily="34" charset="0"/>
            </a:endParaRPr>
          </a:p>
        </p:txBody>
      </p:sp>
      <p:sp>
        <p:nvSpPr>
          <p:cNvPr id="10" name="Freeform 10"/>
          <p:cNvSpPr/>
          <p:nvPr/>
        </p:nvSpPr>
        <p:spPr>
          <a:xfrm>
            <a:off x="45552" y="-270326"/>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sz="2000" b="1">
              <a:latin typeface="Abadi" panose="020B0604020104020204" pitchFamily="34" charset="0"/>
            </a:endParaRPr>
          </a:p>
        </p:txBody>
      </p:sp>
      <p:sp>
        <p:nvSpPr>
          <p:cNvPr id="11" name="Freeform 11"/>
          <p:cNvSpPr/>
          <p:nvPr/>
        </p:nvSpPr>
        <p:spPr>
          <a:xfrm>
            <a:off x="45552" y="1753574"/>
            <a:ext cx="8705765" cy="6553200"/>
          </a:xfrm>
          <a:custGeom>
            <a:avLst/>
            <a:gdLst/>
            <a:ahLst/>
            <a:cxnLst/>
            <a:rect l="l" t="t" r="r" b="b"/>
            <a:pathLst>
              <a:path w="9728623" h="5048367">
                <a:moveTo>
                  <a:pt x="0" y="0"/>
                </a:moveTo>
                <a:lnTo>
                  <a:pt x="9728624" y="0"/>
                </a:lnTo>
                <a:lnTo>
                  <a:pt x="9728624" y="5048367"/>
                </a:lnTo>
                <a:lnTo>
                  <a:pt x="0" y="5048367"/>
                </a:lnTo>
                <a:lnTo>
                  <a:pt x="0" y="0"/>
                </a:lnTo>
                <a:close/>
              </a:path>
            </a:pathLst>
          </a:custGeom>
          <a:blipFill>
            <a:blip r:embed="rId6"/>
            <a:stretch>
              <a:fillRect/>
            </a:stretch>
          </a:blipFill>
        </p:spPr>
        <p:txBody>
          <a:bodyPr/>
          <a:lstStyle/>
          <a:p>
            <a:endParaRPr lang="en-IN" sz="2000" b="1">
              <a:latin typeface="Abadi" panose="020B0604020104020204" pitchFamily="34" charset="0"/>
            </a:endParaRPr>
          </a:p>
        </p:txBody>
      </p:sp>
      <p:sp>
        <p:nvSpPr>
          <p:cNvPr id="12" name="TextBox 12"/>
          <p:cNvSpPr txBox="1"/>
          <p:nvPr/>
        </p:nvSpPr>
        <p:spPr>
          <a:xfrm>
            <a:off x="493185" y="9369322"/>
            <a:ext cx="4375711" cy="564257"/>
          </a:xfrm>
          <a:prstGeom prst="rect">
            <a:avLst/>
          </a:prstGeom>
        </p:spPr>
        <p:txBody>
          <a:bodyPr lIns="0" tIns="0" rIns="0" bIns="0" rtlCol="0" anchor="t">
            <a:spAutoFit/>
          </a:bodyPr>
          <a:lstStyle/>
          <a:p>
            <a:pPr algn="l">
              <a:lnSpc>
                <a:spcPts val="2196"/>
              </a:lnSpc>
            </a:pPr>
            <a:r>
              <a:rPr lang="en-US" sz="2000" b="1" spc="17" dirty="0">
                <a:solidFill>
                  <a:srgbClr val="000000"/>
                </a:solidFill>
                <a:latin typeface="Abadi" panose="020B0604020104020204" pitchFamily="34" charset="0"/>
              </a:rPr>
              <a:t>© 2021 Jigsaw Academy Education Pvt Ltd.</a:t>
            </a:r>
          </a:p>
        </p:txBody>
      </p:sp>
      <p:sp>
        <p:nvSpPr>
          <p:cNvPr id="13" name="TextBox 13"/>
          <p:cNvSpPr txBox="1"/>
          <p:nvPr/>
        </p:nvSpPr>
        <p:spPr>
          <a:xfrm>
            <a:off x="1119514" y="-7667"/>
            <a:ext cx="7936603" cy="615553"/>
          </a:xfrm>
          <a:prstGeom prst="rect">
            <a:avLst/>
          </a:prstGeom>
        </p:spPr>
        <p:txBody>
          <a:bodyPr lIns="0" tIns="0" rIns="0" bIns="0" rtlCol="0" anchor="t">
            <a:spAutoFit/>
          </a:bodyPr>
          <a:lstStyle/>
          <a:p>
            <a:pPr algn="ctr">
              <a:lnSpc>
                <a:spcPts val="4799"/>
              </a:lnSpc>
              <a:spcBef>
                <a:spcPct val="0"/>
              </a:spcBef>
            </a:pPr>
            <a:r>
              <a:rPr lang="en-US" sz="4000" b="1" spc="37" dirty="0">
                <a:solidFill>
                  <a:srgbClr val="000000"/>
                </a:solidFill>
                <a:latin typeface="Abadi" panose="020B0604020104020204" pitchFamily="34" charset="0"/>
              </a:rPr>
              <a:t>Feature Important for Decision Tree</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17522" y="-52668"/>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7" name="TextBox 16">
            <a:extLst>
              <a:ext uri="{FF2B5EF4-FFF2-40B4-BE49-F238E27FC236}">
                <a16:creationId xmlns:a16="http://schemas.microsoft.com/office/drawing/2014/main" id="{B3F5F5B6-F784-4B49-F93B-3A44A85D6E87}"/>
              </a:ext>
            </a:extLst>
          </p:cNvPr>
          <p:cNvSpPr txBox="1"/>
          <p:nvPr/>
        </p:nvSpPr>
        <p:spPr>
          <a:xfrm>
            <a:off x="9028977" y="561303"/>
            <a:ext cx="8066440" cy="8685711"/>
          </a:xfrm>
          <a:prstGeom prst="rect">
            <a:avLst/>
          </a:prstGeom>
          <a:noFill/>
        </p:spPr>
        <p:txBody>
          <a:bodyPr wrap="square">
            <a:spAutoFit/>
          </a:bodyPr>
          <a:lstStyle/>
          <a:p>
            <a:pPr marL="0" lvl="0" indent="0" algn="just">
              <a:lnSpc>
                <a:spcPts val="2378"/>
              </a:lnSpc>
              <a:spcBef>
                <a:spcPct val="0"/>
              </a:spcBef>
            </a:pPr>
            <a:r>
              <a:rPr lang="en-US" sz="1800" u="none" strike="noStrike" dirty="0">
                <a:solidFill>
                  <a:srgbClr val="000000"/>
                </a:solidFill>
                <a:latin typeface="Arimo Bold"/>
              </a:rPr>
              <a:t>1.Contract Type (Month-to-Month):</a:t>
            </a:r>
            <a:r>
              <a:rPr lang="en-US" sz="1800" u="none" strike="noStrike" dirty="0">
                <a:solidFill>
                  <a:srgbClr val="000000"/>
                </a:solidFill>
                <a:latin typeface="Arimo"/>
              </a:rPr>
              <a:t> The type of contract significantly impacts churn. Customers with month-to-month contracts are more likely to churn. This feature has the highest importance at 65.8%</a:t>
            </a:r>
          </a:p>
          <a:p>
            <a:pPr marL="0" lvl="0" indent="0" algn="just">
              <a:lnSpc>
                <a:spcPts val="2378"/>
              </a:lnSpc>
              <a:spcBef>
                <a:spcPct val="0"/>
              </a:spcBef>
            </a:pPr>
            <a:endParaRPr lang="en-US" sz="1800" u="none" strike="noStrike" dirty="0">
              <a:solidFill>
                <a:srgbClr val="000000"/>
              </a:solidFill>
              <a:latin typeface="Arimo"/>
            </a:endParaRPr>
          </a:p>
          <a:p>
            <a:pPr marL="0" lvl="0" indent="0" algn="just">
              <a:lnSpc>
                <a:spcPts val="2378"/>
              </a:lnSpc>
              <a:spcBef>
                <a:spcPct val="0"/>
              </a:spcBef>
            </a:pPr>
            <a:r>
              <a:rPr lang="en-US" sz="1800" u="none" strike="noStrike" dirty="0">
                <a:solidFill>
                  <a:srgbClr val="000000"/>
                </a:solidFill>
                <a:latin typeface="Arimo Bold"/>
              </a:rPr>
              <a:t>2.Internet Service (Fiber Optic):</a:t>
            </a:r>
            <a:r>
              <a:rPr lang="en-US" sz="1800" u="none" strike="noStrike" dirty="0">
                <a:solidFill>
                  <a:srgbClr val="000000"/>
                </a:solidFill>
                <a:latin typeface="Arimo"/>
              </a:rPr>
              <a:t> Customers using fiber optic internet service are also more prone to churn. It contributes 10.5% to the model's decision.</a:t>
            </a:r>
          </a:p>
          <a:p>
            <a:pPr marL="0" lvl="0" indent="0" algn="just">
              <a:lnSpc>
                <a:spcPts val="2378"/>
              </a:lnSpc>
              <a:spcBef>
                <a:spcPct val="0"/>
              </a:spcBef>
            </a:pPr>
            <a:endParaRPr lang="en-US" sz="1800" u="none" strike="noStrike" dirty="0">
              <a:solidFill>
                <a:srgbClr val="000000"/>
              </a:solidFill>
              <a:latin typeface="Arimo"/>
            </a:endParaRPr>
          </a:p>
          <a:p>
            <a:pPr marL="0" lvl="0" indent="0" algn="just">
              <a:lnSpc>
                <a:spcPts val="2378"/>
              </a:lnSpc>
              <a:spcBef>
                <a:spcPct val="0"/>
              </a:spcBef>
            </a:pPr>
            <a:r>
              <a:rPr lang="en-US" sz="1800" u="none" strike="noStrike" dirty="0">
                <a:solidFill>
                  <a:srgbClr val="000000"/>
                </a:solidFill>
                <a:latin typeface="Arimo Bold"/>
              </a:rPr>
              <a:t>3.Tenure:</a:t>
            </a:r>
            <a:r>
              <a:rPr lang="en-US" sz="1800" u="none" strike="noStrike" dirty="0">
                <a:solidFill>
                  <a:srgbClr val="000000"/>
                </a:solidFill>
                <a:latin typeface="Arimo"/>
              </a:rPr>
              <a:t> The length of time a customer has been with the telco affects churn. Longer tenure tends to reduce churn. This feature accounts for 10.1%of the model's prediction.</a:t>
            </a:r>
          </a:p>
          <a:p>
            <a:pPr marL="0" lvl="0" indent="0" algn="just">
              <a:lnSpc>
                <a:spcPts val="2378"/>
              </a:lnSpc>
              <a:spcBef>
                <a:spcPct val="0"/>
              </a:spcBef>
            </a:pPr>
            <a:endParaRPr lang="en-US" sz="1800" u="none" strike="noStrike" dirty="0">
              <a:solidFill>
                <a:srgbClr val="000000"/>
              </a:solidFill>
              <a:latin typeface="Arimo"/>
            </a:endParaRPr>
          </a:p>
          <a:p>
            <a:pPr marL="0" lvl="0" indent="0" algn="just">
              <a:lnSpc>
                <a:spcPts val="2378"/>
              </a:lnSpc>
              <a:spcBef>
                <a:spcPct val="0"/>
              </a:spcBef>
            </a:pPr>
            <a:r>
              <a:rPr lang="en-US" sz="1800" u="none" strike="noStrike" dirty="0">
                <a:solidFill>
                  <a:srgbClr val="000000"/>
                </a:solidFill>
                <a:latin typeface="Arimo Bold"/>
              </a:rPr>
              <a:t>4.Monthly Charges:</a:t>
            </a:r>
            <a:r>
              <a:rPr lang="en-US" sz="1800" u="none" strike="noStrike" dirty="0">
                <a:solidFill>
                  <a:srgbClr val="000000"/>
                </a:solidFill>
                <a:latin typeface="Arimo"/>
              </a:rPr>
              <a:t> Higher monthly charges may lead to churn. This feature has a smaller impact at 4.1%.</a:t>
            </a:r>
          </a:p>
          <a:p>
            <a:pPr marL="0" lvl="0" indent="0" algn="just">
              <a:lnSpc>
                <a:spcPts val="2378"/>
              </a:lnSpc>
              <a:spcBef>
                <a:spcPct val="0"/>
              </a:spcBef>
            </a:pPr>
            <a:endParaRPr lang="en-US" sz="1800" u="none" strike="noStrike" dirty="0">
              <a:solidFill>
                <a:srgbClr val="000000"/>
              </a:solidFill>
              <a:latin typeface="Arimo"/>
            </a:endParaRPr>
          </a:p>
          <a:p>
            <a:pPr marL="0" lvl="0" indent="0" algn="just">
              <a:lnSpc>
                <a:spcPts val="2378"/>
              </a:lnSpc>
              <a:spcBef>
                <a:spcPct val="0"/>
              </a:spcBef>
            </a:pPr>
            <a:r>
              <a:rPr lang="en-US" sz="1800" u="none" strike="noStrike" dirty="0">
                <a:solidFill>
                  <a:srgbClr val="000000"/>
                </a:solidFill>
                <a:latin typeface="Arimo Bold"/>
              </a:rPr>
              <a:t>5.Payment Method (Electronic Check)</a:t>
            </a:r>
            <a:r>
              <a:rPr lang="en-US" sz="1800" u="none" strike="noStrike" dirty="0">
                <a:solidFill>
                  <a:srgbClr val="000000"/>
                </a:solidFill>
                <a:latin typeface="Arimo"/>
              </a:rPr>
              <a:t>: Customers using electronic checks for payment are more likely to churn. It contributes 2.4% to the model.</a:t>
            </a:r>
          </a:p>
          <a:p>
            <a:pPr marL="0" lvl="0" indent="0" algn="just">
              <a:lnSpc>
                <a:spcPts val="2378"/>
              </a:lnSpc>
              <a:spcBef>
                <a:spcPct val="0"/>
              </a:spcBef>
            </a:pPr>
            <a:endParaRPr lang="en-US" sz="1800" u="none" strike="noStrike" dirty="0">
              <a:solidFill>
                <a:srgbClr val="000000"/>
              </a:solidFill>
              <a:latin typeface="Arimo"/>
            </a:endParaRPr>
          </a:p>
          <a:p>
            <a:pPr marL="0" lvl="0" indent="0" algn="just">
              <a:lnSpc>
                <a:spcPts val="2378"/>
              </a:lnSpc>
              <a:spcBef>
                <a:spcPct val="0"/>
              </a:spcBef>
            </a:pPr>
            <a:r>
              <a:rPr lang="en-US" sz="1800" u="none" strike="noStrike" dirty="0">
                <a:solidFill>
                  <a:srgbClr val="000000"/>
                </a:solidFill>
                <a:latin typeface="Arimo Bold"/>
              </a:rPr>
              <a:t>6.Tech Support (No)</a:t>
            </a:r>
            <a:r>
              <a:rPr lang="en-US" sz="1800" u="none" strike="noStrike" dirty="0">
                <a:solidFill>
                  <a:srgbClr val="000000"/>
                </a:solidFill>
                <a:latin typeface="Arimo"/>
              </a:rPr>
              <a:t>: Lack of tech support increases churn. This feature has an impact of 1.96%.</a:t>
            </a:r>
          </a:p>
          <a:p>
            <a:pPr marL="0" lvl="0" indent="0" algn="just">
              <a:lnSpc>
                <a:spcPts val="2378"/>
              </a:lnSpc>
              <a:spcBef>
                <a:spcPct val="0"/>
              </a:spcBef>
            </a:pPr>
            <a:endParaRPr lang="en-US" sz="1800" u="none" strike="noStrike" dirty="0">
              <a:solidFill>
                <a:srgbClr val="000000"/>
              </a:solidFill>
              <a:latin typeface="Arimo"/>
            </a:endParaRPr>
          </a:p>
          <a:p>
            <a:pPr marL="0" lvl="0" indent="0" algn="just">
              <a:lnSpc>
                <a:spcPts val="2378"/>
              </a:lnSpc>
              <a:spcBef>
                <a:spcPct val="0"/>
              </a:spcBef>
            </a:pPr>
            <a:r>
              <a:rPr lang="en-US" sz="1800" u="none" strike="noStrike" dirty="0">
                <a:solidFill>
                  <a:srgbClr val="000000"/>
                </a:solidFill>
                <a:latin typeface="Arimo Bold"/>
              </a:rPr>
              <a:t>7.Contract Type (Two-Year)</a:t>
            </a:r>
            <a:r>
              <a:rPr lang="en-US" sz="1800" u="none" strike="noStrike" dirty="0">
                <a:solidFill>
                  <a:srgbClr val="000000"/>
                </a:solidFill>
                <a:latin typeface="Arimo"/>
              </a:rPr>
              <a:t>: Customers with two-year contracts end to stay longer, reducing churn. It contributes 1.5%</a:t>
            </a:r>
          </a:p>
          <a:p>
            <a:pPr marL="0" lvl="0" indent="0" algn="just">
              <a:lnSpc>
                <a:spcPts val="2378"/>
              </a:lnSpc>
              <a:spcBef>
                <a:spcPct val="0"/>
              </a:spcBef>
            </a:pPr>
            <a:endParaRPr lang="en-US" sz="1800" u="none" strike="noStrike" dirty="0">
              <a:solidFill>
                <a:srgbClr val="000000"/>
              </a:solidFill>
              <a:latin typeface="Arimo"/>
            </a:endParaRPr>
          </a:p>
          <a:p>
            <a:pPr marL="0" lvl="0" indent="0" algn="just">
              <a:lnSpc>
                <a:spcPts val="2378"/>
              </a:lnSpc>
              <a:spcBef>
                <a:spcPct val="0"/>
              </a:spcBef>
            </a:pPr>
            <a:r>
              <a:rPr lang="en-US" sz="1800" u="none" strike="noStrike" dirty="0">
                <a:solidFill>
                  <a:srgbClr val="000000"/>
                </a:solidFill>
                <a:latin typeface="Arimo Bold"/>
              </a:rPr>
              <a:t>8. Total Charges:</a:t>
            </a:r>
            <a:r>
              <a:rPr lang="en-US" sz="1800" u="none" strike="noStrike" dirty="0">
                <a:solidFill>
                  <a:srgbClr val="000000"/>
                </a:solidFill>
                <a:latin typeface="Arimo"/>
              </a:rPr>
              <a:t> The total amount charged over time affects churn. It has a smaller impact at 1.2%.</a:t>
            </a:r>
          </a:p>
          <a:p>
            <a:pPr marL="0" lvl="0" indent="0" algn="just">
              <a:lnSpc>
                <a:spcPts val="2378"/>
              </a:lnSpc>
              <a:spcBef>
                <a:spcPct val="0"/>
              </a:spcBef>
            </a:pPr>
            <a:endParaRPr lang="en-US" sz="1800" u="none" strike="noStrike" dirty="0">
              <a:solidFill>
                <a:srgbClr val="000000"/>
              </a:solidFill>
              <a:latin typeface="Arimo"/>
            </a:endParaRPr>
          </a:p>
          <a:p>
            <a:pPr marL="0" lvl="0" indent="0" algn="just">
              <a:lnSpc>
                <a:spcPts val="2378"/>
              </a:lnSpc>
              <a:spcBef>
                <a:spcPct val="0"/>
              </a:spcBef>
            </a:pPr>
            <a:r>
              <a:rPr lang="en-US" sz="1800" u="none" strike="noStrike" dirty="0">
                <a:solidFill>
                  <a:srgbClr val="000000"/>
                </a:solidFill>
                <a:latin typeface="Arimo Bold"/>
              </a:rPr>
              <a:t>9.Contract Type (One-Year) </a:t>
            </a:r>
            <a:r>
              <a:rPr lang="en-US" sz="1800" u="none" strike="noStrike" dirty="0">
                <a:solidFill>
                  <a:srgbClr val="000000"/>
                </a:solidFill>
                <a:latin typeface="Arimo"/>
              </a:rPr>
              <a:t>Customers with one-year contracts fall in between month-to-month and two-year contracts. It contributes 1.1%</a:t>
            </a:r>
          </a:p>
        </p:txBody>
      </p:sp>
      <p:sp>
        <p:nvSpPr>
          <p:cNvPr id="14" name="TextBox 13">
            <a:extLst>
              <a:ext uri="{FF2B5EF4-FFF2-40B4-BE49-F238E27FC236}">
                <a16:creationId xmlns:a16="http://schemas.microsoft.com/office/drawing/2014/main" id="{E05B379F-3D91-5AD3-D99E-72501AAE3B75}"/>
              </a:ext>
            </a:extLst>
          </p:cNvPr>
          <p:cNvSpPr txBox="1"/>
          <p:nvPr/>
        </p:nvSpPr>
        <p:spPr>
          <a:xfrm>
            <a:off x="17602200" y="9715500"/>
            <a:ext cx="556838" cy="369332"/>
          </a:xfrm>
          <a:prstGeom prst="rect">
            <a:avLst/>
          </a:prstGeom>
          <a:noFill/>
        </p:spPr>
        <p:txBody>
          <a:bodyPr wrap="square" rtlCol="0">
            <a:spAutoFit/>
          </a:bodyPr>
          <a:lstStyle/>
          <a:p>
            <a:r>
              <a:rPr lang="en-US" dirty="0"/>
              <a:t>44</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sz="2000" b="1">
              <a:latin typeface="Abadi" panose="020B0604020104020204" pitchFamily="34" charset="0"/>
            </a:endParaRPr>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sz="2000" b="1">
                <a:latin typeface="Abadi" panose="020B0604020104020204" pitchFamily="34" charset="0"/>
              </a:endParaRPr>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sz="2000" b="1">
              <a:latin typeface="Abadi" panose="020B0604020104020204" pitchFamily="34" charset="0"/>
            </a:endParaRPr>
          </a:p>
        </p:txBody>
      </p:sp>
      <p:grpSp>
        <p:nvGrpSpPr>
          <p:cNvPr id="6" name="Group 6"/>
          <p:cNvGrpSpPr/>
          <p:nvPr/>
        </p:nvGrpSpPr>
        <p:grpSpPr>
          <a:xfrm>
            <a:off x="-9525" y="-41816"/>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sz="2000" b="1">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sz="2000"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sz="2000"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sz="2000" b="1">
              <a:latin typeface="Abadi" panose="020B0604020104020204" pitchFamily="34" charset="0"/>
            </a:endParaRPr>
          </a:p>
        </p:txBody>
      </p:sp>
      <p:sp>
        <p:nvSpPr>
          <p:cNvPr id="11" name="TextBox 11"/>
          <p:cNvSpPr txBox="1"/>
          <p:nvPr/>
        </p:nvSpPr>
        <p:spPr>
          <a:xfrm>
            <a:off x="581068" y="9639648"/>
            <a:ext cx="4375711" cy="564257"/>
          </a:xfrm>
          <a:prstGeom prst="rect">
            <a:avLst/>
          </a:prstGeom>
        </p:spPr>
        <p:txBody>
          <a:bodyPr lIns="0" tIns="0" rIns="0" bIns="0" rtlCol="0" anchor="t">
            <a:spAutoFit/>
          </a:bodyPr>
          <a:lstStyle/>
          <a:p>
            <a:pPr algn="l">
              <a:lnSpc>
                <a:spcPts val="2196"/>
              </a:lnSpc>
            </a:pPr>
            <a:r>
              <a:rPr lang="en-US" sz="2000" b="1" spc="17">
                <a:solidFill>
                  <a:srgbClr val="000000"/>
                </a:solidFill>
                <a:latin typeface="Abadi" panose="020B0604020104020204" pitchFamily="34" charset="0"/>
              </a:rPr>
              <a:t>© 2021 Jigsaw Academy Education Pvt Ltd.</a:t>
            </a:r>
          </a:p>
        </p:txBody>
      </p:sp>
      <p:sp>
        <p:nvSpPr>
          <p:cNvPr id="12" name="TextBox 12"/>
          <p:cNvSpPr txBox="1"/>
          <p:nvPr/>
        </p:nvSpPr>
        <p:spPr>
          <a:xfrm>
            <a:off x="3297646" y="126567"/>
            <a:ext cx="10319880" cy="609600"/>
          </a:xfrm>
          <a:prstGeom prst="rect">
            <a:avLst/>
          </a:prstGeom>
        </p:spPr>
        <p:txBody>
          <a:bodyPr lIns="0" tIns="0" rIns="0" bIns="0" rtlCol="0" anchor="t">
            <a:spAutoFit/>
          </a:bodyPr>
          <a:lstStyle/>
          <a:p>
            <a:pPr algn="ctr">
              <a:lnSpc>
                <a:spcPts val="4799"/>
              </a:lnSpc>
              <a:spcBef>
                <a:spcPct val="0"/>
              </a:spcBef>
            </a:pPr>
            <a:r>
              <a:rPr lang="en-US" sz="4000" b="1" spc="37" dirty="0">
                <a:solidFill>
                  <a:srgbClr val="000000"/>
                </a:solidFill>
                <a:latin typeface="Abadi" panose="020B0604020104020204" pitchFamily="34" charset="0"/>
              </a:rPr>
              <a:t>Important Feature - Decision Tree</a:t>
            </a:r>
          </a:p>
        </p:txBody>
      </p:sp>
      <p:sp>
        <p:nvSpPr>
          <p:cNvPr id="13" name="TextBox 13"/>
          <p:cNvSpPr txBox="1"/>
          <p:nvPr/>
        </p:nvSpPr>
        <p:spPr>
          <a:xfrm>
            <a:off x="322581" y="1009650"/>
            <a:ext cx="17122037" cy="7770782"/>
          </a:xfrm>
          <a:prstGeom prst="rect">
            <a:avLst/>
          </a:prstGeom>
        </p:spPr>
        <p:txBody>
          <a:bodyPr lIns="0" tIns="0" rIns="0" bIns="0" rtlCol="0" anchor="t">
            <a:spAutoFit/>
          </a:bodyPr>
          <a:lstStyle/>
          <a:p>
            <a:pPr marL="0" lvl="0" indent="0" algn="just">
              <a:lnSpc>
                <a:spcPts val="2378"/>
              </a:lnSpc>
              <a:spcBef>
                <a:spcPct val="0"/>
              </a:spcBef>
            </a:pPr>
            <a:endParaRPr sz="2400" b="1" dirty="0">
              <a:latin typeface="Abadi" panose="020B0604020104020204" pitchFamily="34" charset="0"/>
            </a:endParaRPr>
          </a:p>
          <a:p>
            <a:pPr marL="0" lvl="0" indent="0" algn="just">
              <a:lnSpc>
                <a:spcPts val="2378"/>
              </a:lnSpc>
              <a:spcBef>
                <a:spcPct val="0"/>
              </a:spcBef>
            </a:pPr>
            <a:endParaRPr sz="2400" b="1" dirty="0">
              <a:latin typeface="Abadi" panose="020B0604020104020204" pitchFamily="34" charset="0"/>
            </a:endParaRPr>
          </a:p>
          <a:p>
            <a:pPr marL="0" lvl="0" indent="0" algn="just">
              <a:lnSpc>
                <a:spcPts val="2378"/>
              </a:lnSpc>
              <a:spcBef>
                <a:spcPct val="0"/>
              </a:spcBef>
            </a:pPr>
            <a:endParaRPr sz="2400" b="1" dirty="0">
              <a:latin typeface="Abadi" panose="020B0604020104020204" pitchFamily="34" charset="0"/>
            </a:endParaRPr>
          </a:p>
          <a:p>
            <a:pPr marL="0" lvl="0" indent="0" algn="just">
              <a:lnSpc>
                <a:spcPts val="2378"/>
              </a:lnSpc>
              <a:spcBef>
                <a:spcPct val="0"/>
              </a:spcBef>
            </a:pPr>
            <a:endParaRPr sz="2400" b="1" dirty="0">
              <a:latin typeface="Abadi" panose="020B0604020104020204" pitchFamily="34" charset="0"/>
            </a:endParaRPr>
          </a:p>
          <a:p>
            <a:pPr marL="0" lvl="0" indent="0" algn="just">
              <a:lnSpc>
                <a:spcPts val="3126"/>
              </a:lnSpc>
              <a:spcBef>
                <a:spcPct val="0"/>
              </a:spcBef>
            </a:pPr>
            <a:r>
              <a:rPr lang="en-US" sz="3200" b="1" u="none" strike="noStrike" dirty="0">
                <a:solidFill>
                  <a:srgbClr val="000000"/>
                </a:solidFill>
                <a:latin typeface="Abadi" panose="020B0604020104020204" pitchFamily="34" charset="0"/>
              </a:rPr>
              <a:t>Insights and Understanding:</a:t>
            </a:r>
          </a:p>
          <a:p>
            <a:pPr marL="0" lvl="0" indent="0" algn="just">
              <a:lnSpc>
                <a:spcPts val="2376"/>
              </a:lnSpc>
              <a:spcBef>
                <a:spcPct val="0"/>
              </a:spcBef>
            </a:pPr>
            <a:endParaRPr lang="en-US" sz="3200" b="1" u="none" strike="noStrike" dirty="0">
              <a:solidFill>
                <a:srgbClr val="000000"/>
              </a:solidFill>
              <a:latin typeface="Abadi" panose="020B0604020104020204" pitchFamily="34" charset="0"/>
            </a:endParaRPr>
          </a:p>
          <a:p>
            <a:pPr marL="0" lvl="0" indent="0" algn="just">
              <a:lnSpc>
                <a:spcPts val="2378"/>
              </a:lnSpc>
              <a:spcBef>
                <a:spcPct val="0"/>
              </a:spcBef>
            </a:pPr>
            <a:endParaRPr lang="en-US" sz="3200" b="1" u="none" strike="noStrike" dirty="0">
              <a:solidFill>
                <a:srgbClr val="000000"/>
              </a:solidFill>
              <a:latin typeface="Abadi" panose="020B0604020104020204" pitchFamily="34" charset="0"/>
            </a:endParaRPr>
          </a:p>
          <a:p>
            <a:pPr marL="0" lvl="0" indent="0" algn="just">
              <a:lnSpc>
                <a:spcPts val="2376"/>
              </a:lnSpc>
              <a:spcBef>
                <a:spcPct val="0"/>
              </a:spcBef>
            </a:pPr>
            <a:r>
              <a:rPr lang="en-US" sz="2000" u="none" strike="noStrike" dirty="0">
                <a:solidFill>
                  <a:srgbClr val="000000"/>
                </a:solidFill>
                <a:latin typeface="Abadi" panose="020B0604020104020204" pitchFamily="34" charset="0"/>
              </a:rPr>
              <a:t>Focus on Contract Type</a:t>
            </a:r>
            <a:r>
              <a:rPr lang="en-US" sz="2400" b="1" u="none" strike="noStrike" dirty="0">
                <a:solidFill>
                  <a:srgbClr val="000000"/>
                </a:solidFill>
                <a:latin typeface="Abadi" panose="020B0604020104020204" pitchFamily="34" charset="0"/>
              </a:rPr>
              <a:t>: </a:t>
            </a:r>
            <a:r>
              <a:rPr lang="en-US" sz="1902" dirty="0">
                <a:solidFill>
                  <a:srgbClr val="000000"/>
                </a:solidFill>
                <a:latin typeface="Arimo"/>
              </a:rPr>
              <a:t>The month-to-month contract is a critical factor. Consider offering incentives or discounts to encourage customers to switch to longer-term contracts.</a:t>
            </a:r>
          </a:p>
          <a:p>
            <a:pPr marL="0" lvl="0" indent="0" algn="just">
              <a:lnSpc>
                <a:spcPts val="2376"/>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378"/>
              </a:lnSpc>
              <a:spcBef>
                <a:spcPct val="0"/>
              </a:spcBef>
            </a:pPr>
            <a:endParaRPr lang="en-US" sz="2400" b="1" u="none" strike="noStrike" dirty="0">
              <a:solidFill>
                <a:srgbClr val="000000"/>
              </a:solidFill>
              <a:latin typeface="Abadi" panose="020B0604020104020204" pitchFamily="34" charset="0"/>
            </a:endParaRPr>
          </a:p>
          <a:p>
            <a:pPr algn="just">
              <a:lnSpc>
                <a:spcPts val="2376"/>
              </a:lnSpc>
              <a:spcBef>
                <a:spcPct val="0"/>
              </a:spcBef>
            </a:pPr>
            <a:r>
              <a:rPr lang="en-US" sz="2000" dirty="0">
                <a:solidFill>
                  <a:srgbClr val="000000"/>
                </a:solidFill>
                <a:latin typeface="Abadi" panose="020B0604020104020204" pitchFamily="34" charset="0"/>
              </a:rPr>
              <a:t>Improve Fiber Optic Service: </a:t>
            </a:r>
            <a:r>
              <a:rPr lang="en-US" sz="1902" dirty="0">
                <a:solidFill>
                  <a:srgbClr val="000000"/>
                </a:solidFill>
                <a:latin typeface="Arimo"/>
              </a:rPr>
              <a:t>Address issues related to fiber optic internet service to retain those customers.</a:t>
            </a:r>
          </a:p>
          <a:p>
            <a:pPr algn="just">
              <a:lnSpc>
                <a:spcPts val="2376"/>
              </a:lnSpc>
              <a:spcBef>
                <a:spcPct val="0"/>
              </a:spcBef>
            </a:pPr>
            <a:endParaRPr lang="en-US" sz="1902" dirty="0">
              <a:solidFill>
                <a:srgbClr val="000000"/>
              </a:solidFill>
              <a:latin typeface="Arimo"/>
            </a:endParaRPr>
          </a:p>
          <a:p>
            <a:pPr marL="0" lvl="0" indent="0" algn="just">
              <a:lnSpc>
                <a:spcPts val="2378"/>
              </a:lnSpc>
              <a:spcBef>
                <a:spcPct val="0"/>
              </a:spcBef>
            </a:pPr>
            <a:endParaRPr lang="en-US" sz="2400" u="none" strike="noStrike" dirty="0">
              <a:solidFill>
                <a:srgbClr val="000000"/>
              </a:solidFill>
              <a:latin typeface="Abadi" panose="020B0604020104020204" pitchFamily="34" charset="0"/>
            </a:endParaRPr>
          </a:p>
          <a:p>
            <a:pPr algn="just">
              <a:lnSpc>
                <a:spcPts val="2376"/>
              </a:lnSpc>
              <a:spcBef>
                <a:spcPct val="0"/>
              </a:spcBef>
            </a:pPr>
            <a:r>
              <a:rPr lang="en-US" sz="2000" dirty="0">
                <a:solidFill>
                  <a:srgbClr val="000000"/>
                </a:solidFill>
                <a:latin typeface="Abadi" panose="020B0604020104020204" pitchFamily="34" charset="0"/>
              </a:rPr>
              <a:t>Enhance Tech Support: </a:t>
            </a:r>
            <a:r>
              <a:rPr lang="en-US" sz="1902" dirty="0">
                <a:solidFill>
                  <a:srgbClr val="000000"/>
                </a:solidFill>
                <a:latin typeface="Arimo"/>
              </a:rPr>
              <a:t>Providing better tech support can reduce churn.</a:t>
            </a:r>
          </a:p>
          <a:p>
            <a:pPr algn="just">
              <a:lnSpc>
                <a:spcPts val="2376"/>
              </a:lnSpc>
              <a:spcBef>
                <a:spcPct val="0"/>
              </a:spcBef>
            </a:pPr>
            <a:endParaRPr lang="en-US" sz="1902" dirty="0">
              <a:solidFill>
                <a:srgbClr val="000000"/>
              </a:solidFill>
              <a:latin typeface="Arimo"/>
            </a:endParaRPr>
          </a:p>
          <a:p>
            <a:pPr marL="0" lvl="0" indent="0" algn="just">
              <a:lnSpc>
                <a:spcPts val="2378"/>
              </a:lnSpc>
              <a:spcBef>
                <a:spcPct val="0"/>
              </a:spcBef>
            </a:pPr>
            <a:endParaRPr lang="en-US" sz="2400" b="1" u="none" strike="noStrike" dirty="0">
              <a:solidFill>
                <a:srgbClr val="000000"/>
              </a:solidFill>
              <a:latin typeface="Abadi" panose="020B0604020104020204" pitchFamily="34" charset="0"/>
            </a:endParaRPr>
          </a:p>
          <a:p>
            <a:pPr algn="just">
              <a:lnSpc>
                <a:spcPts val="2376"/>
              </a:lnSpc>
              <a:spcBef>
                <a:spcPct val="0"/>
              </a:spcBef>
            </a:pPr>
            <a:r>
              <a:rPr lang="en-US" sz="2000" dirty="0">
                <a:solidFill>
                  <a:srgbClr val="000000"/>
                </a:solidFill>
                <a:latin typeface="Abadi" panose="020B0604020104020204" pitchFamily="34" charset="0"/>
              </a:rPr>
              <a:t>Payment Methods: </a:t>
            </a:r>
            <a:r>
              <a:rPr lang="en-US" sz="1902" dirty="0">
                <a:solidFill>
                  <a:srgbClr val="000000"/>
                </a:solidFill>
                <a:latin typeface="Arimo"/>
              </a:rPr>
              <a:t>Encourage other payment methods besides electronic checks.</a:t>
            </a:r>
          </a:p>
          <a:p>
            <a:pPr algn="just">
              <a:lnSpc>
                <a:spcPts val="2376"/>
              </a:lnSpc>
              <a:spcBef>
                <a:spcPct val="0"/>
              </a:spcBef>
            </a:pPr>
            <a:endParaRPr lang="en-US" sz="1902" dirty="0">
              <a:solidFill>
                <a:srgbClr val="000000"/>
              </a:solidFill>
              <a:latin typeface="Arimo"/>
            </a:endParaRPr>
          </a:p>
          <a:p>
            <a:pPr marL="0" lvl="0" indent="0" algn="just">
              <a:lnSpc>
                <a:spcPts val="2378"/>
              </a:lnSpc>
              <a:spcBef>
                <a:spcPct val="0"/>
              </a:spcBef>
            </a:pPr>
            <a:endParaRPr lang="en-US" sz="1902" dirty="0">
              <a:solidFill>
                <a:srgbClr val="000000"/>
              </a:solidFill>
              <a:latin typeface="Arimo"/>
            </a:endParaRPr>
          </a:p>
          <a:p>
            <a:pPr algn="just">
              <a:lnSpc>
                <a:spcPts val="2376"/>
              </a:lnSpc>
              <a:spcBef>
                <a:spcPct val="0"/>
              </a:spcBef>
            </a:pPr>
            <a:r>
              <a:rPr lang="en-US" sz="2000" dirty="0">
                <a:solidFill>
                  <a:srgbClr val="000000"/>
                </a:solidFill>
                <a:latin typeface="Abadi" panose="020B0604020104020204" pitchFamily="34" charset="0"/>
              </a:rPr>
              <a:t>Customer Education: </a:t>
            </a:r>
            <a:r>
              <a:rPr lang="en-US" sz="1902" dirty="0">
                <a:solidFill>
                  <a:srgbClr val="000000"/>
                </a:solidFill>
                <a:latin typeface="Arimo"/>
              </a:rPr>
              <a:t>Educate customers about the benefits of longer-term contracts.</a:t>
            </a:r>
          </a:p>
          <a:p>
            <a:pPr algn="just">
              <a:lnSpc>
                <a:spcPts val="2376"/>
              </a:lnSpc>
              <a:spcBef>
                <a:spcPct val="0"/>
              </a:spcBef>
            </a:pPr>
            <a:endParaRPr lang="en-US" sz="1902" dirty="0">
              <a:solidFill>
                <a:srgbClr val="000000"/>
              </a:solidFill>
              <a:latin typeface="Arimo"/>
            </a:endParaRPr>
          </a:p>
          <a:p>
            <a:pPr marL="0" lvl="0" indent="0" algn="just">
              <a:lnSpc>
                <a:spcPts val="2378"/>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378"/>
              </a:lnSpc>
              <a:spcBef>
                <a:spcPct val="0"/>
              </a:spcBef>
            </a:pPr>
            <a:endParaRPr lang="en-US" sz="2400" b="1" u="none" strike="noStrike" dirty="0">
              <a:solidFill>
                <a:srgbClr val="000000"/>
              </a:solidFill>
              <a:latin typeface="Abadi" panose="020B0604020104020204" pitchFamily="34" charset="0"/>
            </a:endParaRPr>
          </a:p>
          <a:p>
            <a:pPr marL="0" lvl="0" indent="0" algn="just">
              <a:lnSpc>
                <a:spcPts val="2378"/>
              </a:lnSpc>
              <a:spcBef>
                <a:spcPct val="0"/>
              </a:spcBef>
            </a:pPr>
            <a:r>
              <a:rPr lang="en-US" sz="2000" dirty="0">
                <a:solidFill>
                  <a:srgbClr val="000000"/>
                </a:solidFill>
                <a:latin typeface="Abadi" panose="020B0604020104020204" pitchFamily="34" charset="0"/>
              </a:rPr>
              <a:t>Note: </a:t>
            </a:r>
            <a:r>
              <a:rPr lang="en-US" sz="1902" dirty="0">
                <a:solidFill>
                  <a:srgbClr val="000000"/>
                </a:solidFill>
                <a:latin typeface="Arimo"/>
              </a:rPr>
              <a:t>these insights are based on the model's predictions, and real-world factors may vary. </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Picture 18">
            <a:extLst>
              <a:ext uri="{FF2B5EF4-FFF2-40B4-BE49-F238E27FC236}">
                <a16:creationId xmlns:a16="http://schemas.microsoft.com/office/drawing/2014/main" id="{EE509E22-540A-76E0-90D7-0BADCE1FCC72}"/>
              </a:ext>
            </a:extLst>
          </p:cNvPr>
          <p:cNvPicPr>
            <a:picLocks noChangeAspect="1"/>
          </p:cNvPicPr>
          <p:nvPr/>
        </p:nvPicPr>
        <p:blipFill>
          <a:blip r:embed="rId7"/>
          <a:stretch>
            <a:fillRect/>
          </a:stretch>
        </p:blipFill>
        <p:spPr>
          <a:xfrm>
            <a:off x="10744200" y="5022431"/>
            <a:ext cx="3870363" cy="3566490"/>
          </a:xfrm>
          <a:prstGeom prst="rect">
            <a:avLst/>
          </a:prstGeom>
        </p:spPr>
      </p:pic>
      <p:sp>
        <p:nvSpPr>
          <p:cNvPr id="15" name="TextBox 14">
            <a:extLst>
              <a:ext uri="{FF2B5EF4-FFF2-40B4-BE49-F238E27FC236}">
                <a16:creationId xmlns:a16="http://schemas.microsoft.com/office/drawing/2014/main" id="{0808D7F1-351D-7202-CBE8-B56E75B611FC}"/>
              </a:ext>
            </a:extLst>
          </p:cNvPr>
          <p:cNvSpPr txBox="1"/>
          <p:nvPr/>
        </p:nvSpPr>
        <p:spPr>
          <a:xfrm>
            <a:off x="17602200" y="9825238"/>
            <a:ext cx="473142" cy="369332"/>
          </a:xfrm>
          <a:prstGeom prst="rect">
            <a:avLst/>
          </a:prstGeom>
          <a:noFill/>
        </p:spPr>
        <p:txBody>
          <a:bodyPr wrap="square" rtlCol="0">
            <a:spAutoFit/>
          </a:bodyPr>
          <a:lstStyle/>
          <a:p>
            <a:r>
              <a:rPr lang="en-US" dirty="0"/>
              <a:t>45</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2" name="TextBox 12"/>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ectangle 1">
            <a:extLst>
              <a:ext uri="{FF2B5EF4-FFF2-40B4-BE49-F238E27FC236}">
                <a16:creationId xmlns:a16="http://schemas.microsoft.com/office/drawing/2014/main" id="{79663FEB-8A1C-A17A-9893-76212838EA3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TextBox 19">
            <a:extLst>
              <a:ext uri="{FF2B5EF4-FFF2-40B4-BE49-F238E27FC236}">
                <a16:creationId xmlns:a16="http://schemas.microsoft.com/office/drawing/2014/main" id="{06FCEA24-7246-F16A-409E-748C3156BD01}"/>
              </a:ext>
            </a:extLst>
          </p:cNvPr>
          <p:cNvSpPr txBox="1"/>
          <p:nvPr/>
        </p:nvSpPr>
        <p:spPr>
          <a:xfrm>
            <a:off x="1752600" y="588105"/>
            <a:ext cx="13792200" cy="707758"/>
          </a:xfrm>
          <a:prstGeom prst="rect">
            <a:avLst/>
          </a:prstGeom>
          <a:noFill/>
        </p:spPr>
        <p:txBody>
          <a:bodyPr wrap="square">
            <a:spAutoFit/>
          </a:bodyPr>
          <a:lstStyle/>
          <a:p>
            <a:r>
              <a:rPr lang="en-US" sz="3999" spc="37" dirty="0">
                <a:solidFill>
                  <a:srgbClr val="000000"/>
                </a:solidFill>
                <a:latin typeface="TT Rounds Condensed Bold"/>
              </a:rPr>
              <a:t>Reducing</a:t>
            </a:r>
            <a:r>
              <a:rPr lang="en-US" dirty="0"/>
              <a:t> </a:t>
            </a:r>
            <a:r>
              <a:rPr lang="en-US" sz="3999" spc="37" dirty="0">
                <a:solidFill>
                  <a:srgbClr val="000000"/>
                </a:solidFill>
                <a:latin typeface="TT Rounds Condensed Bold"/>
              </a:rPr>
              <a:t>Revenue</a:t>
            </a:r>
            <a:r>
              <a:rPr lang="en-US" dirty="0"/>
              <a:t> </a:t>
            </a:r>
            <a:r>
              <a:rPr lang="en-US" sz="3999" spc="37" dirty="0">
                <a:solidFill>
                  <a:srgbClr val="000000"/>
                </a:solidFill>
                <a:latin typeface="TT Rounds Condensed Bold"/>
              </a:rPr>
              <a:t>Losses and Enhancing Customer Retention</a:t>
            </a:r>
          </a:p>
        </p:txBody>
      </p:sp>
      <p:sp>
        <p:nvSpPr>
          <p:cNvPr id="11" name="TextBox 10">
            <a:extLst>
              <a:ext uri="{FF2B5EF4-FFF2-40B4-BE49-F238E27FC236}">
                <a16:creationId xmlns:a16="http://schemas.microsoft.com/office/drawing/2014/main" id="{60A0771B-8547-8716-E810-B5ABF60B64E6}"/>
              </a:ext>
            </a:extLst>
          </p:cNvPr>
          <p:cNvSpPr txBox="1"/>
          <p:nvPr/>
        </p:nvSpPr>
        <p:spPr>
          <a:xfrm>
            <a:off x="17602200" y="9910860"/>
            <a:ext cx="450396" cy="369332"/>
          </a:xfrm>
          <a:prstGeom prst="rect">
            <a:avLst/>
          </a:prstGeom>
          <a:noFill/>
        </p:spPr>
        <p:txBody>
          <a:bodyPr wrap="square" rtlCol="0">
            <a:spAutoFit/>
          </a:bodyPr>
          <a:lstStyle/>
          <a:p>
            <a:r>
              <a:rPr lang="en-US" dirty="0"/>
              <a:t>46</a:t>
            </a:r>
            <a:endParaRPr lang="en-IN" dirty="0"/>
          </a:p>
        </p:txBody>
      </p:sp>
      <p:pic>
        <p:nvPicPr>
          <p:cNvPr id="1026" name="Picture 2">
            <a:extLst>
              <a:ext uri="{FF2B5EF4-FFF2-40B4-BE49-F238E27FC236}">
                <a16:creationId xmlns:a16="http://schemas.microsoft.com/office/drawing/2014/main" id="{114A7C43-091E-0ADB-41B6-F9646F863F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173" y="2476500"/>
            <a:ext cx="16869189" cy="5314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 y="342901"/>
            <a:ext cx="4277285" cy="9957943"/>
            <a:chOff x="2487613" y="285750"/>
            <a:chExt cx="2428875" cy="5654676"/>
          </a:xfrm>
        </p:grpSpPr>
        <p:sp>
          <p:nvSpPr>
            <p:cNvPr id="11"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2"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3"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4"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5"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6"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7"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8"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19"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20"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1"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2"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4" name="Group 23">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27" y="-1179"/>
            <a:ext cx="3535010" cy="10281057"/>
            <a:chOff x="6627813" y="194833"/>
            <a:chExt cx="1952625" cy="5678918"/>
          </a:xfrm>
        </p:grpSpPr>
        <p:sp>
          <p:nvSpPr>
            <p:cNvPr id="25"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26"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27"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28"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29"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30"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1"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2"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3"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4"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5"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6"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38" name="Rectangle 37">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4320" cy="10287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0"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6485715"/>
            <a:ext cx="2616978" cy="1167883"/>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useBgFill="1">
        <p:nvSpPr>
          <p:cNvPr id="42" name="Rectangle 41">
            <a:extLst>
              <a:ext uri="{FF2B5EF4-FFF2-40B4-BE49-F238E27FC236}">
                <a16:creationId xmlns:a16="http://schemas.microsoft.com/office/drawing/2014/main" id="{04FFCB0A-A21A-4D0F-AE1C-6EC8ED79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79"/>
            <a:ext cx="18288000" cy="10281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81DDC0B-F2D9-4A55-A60C-E0532B46C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 y="342901"/>
            <a:ext cx="4277285" cy="9957943"/>
            <a:chOff x="2487613" y="285750"/>
            <a:chExt cx="2428875" cy="5654676"/>
          </a:xfrm>
        </p:grpSpPr>
        <p:sp>
          <p:nvSpPr>
            <p:cNvPr id="45" name="Freeform 11">
              <a:extLst>
                <a:ext uri="{FF2B5EF4-FFF2-40B4-BE49-F238E27FC236}">
                  <a16:creationId xmlns:a16="http://schemas.microsoft.com/office/drawing/2014/main" id="{60C4C88B-2AA4-43CA-9F8F-3FB2B5D7D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46" name="Freeform 12">
              <a:extLst>
                <a:ext uri="{FF2B5EF4-FFF2-40B4-BE49-F238E27FC236}">
                  <a16:creationId xmlns:a16="http://schemas.microsoft.com/office/drawing/2014/main" id="{1E062DFF-2E6B-420E-AEFE-FB8082B29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47" name="Freeform 13">
              <a:extLst>
                <a:ext uri="{FF2B5EF4-FFF2-40B4-BE49-F238E27FC236}">
                  <a16:creationId xmlns:a16="http://schemas.microsoft.com/office/drawing/2014/main" id="{37DD0A2B-B295-4280-B8DA-0DC58312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48" name="Freeform 14">
              <a:extLst>
                <a:ext uri="{FF2B5EF4-FFF2-40B4-BE49-F238E27FC236}">
                  <a16:creationId xmlns:a16="http://schemas.microsoft.com/office/drawing/2014/main" id="{83B6198C-5321-4CBD-A21D-B413234BF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49" name="Freeform 15">
              <a:extLst>
                <a:ext uri="{FF2B5EF4-FFF2-40B4-BE49-F238E27FC236}">
                  <a16:creationId xmlns:a16="http://schemas.microsoft.com/office/drawing/2014/main" id="{CA21CB5E-7E99-4448-8DD0-FA87EAC3C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50" name="Freeform 16">
              <a:extLst>
                <a:ext uri="{FF2B5EF4-FFF2-40B4-BE49-F238E27FC236}">
                  <a16:creationId xmlns:a16="http://schemas.microsoft.com/office/drawing/2014/main" id="{5675BC7F-097E-4C82-8B98-05F11E34F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51" name="Freeform 17">
              <a:extLst>
                <a:ext uri="{FF2B5EF4-FFF2-40B4-BE49-F238E27FC236}">
                  <a16:creationId xmlns:a16="http://schemas.microsoft.com/office/drawing/2014/main" id="{CF36D428-039F-4D57-83E9-C9E49A8EE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52" name="Freeform 18">
              <a:extLst>
                <a:ext uri="{FF2B5EF4-FFF2-40B4-BE49-F238E27FC236}">
                  <a16:creationId xmlns:a16="http://schemas.microsoft.com/office/drawing/2014/main" id="{9C846992-7277-412B-8F89-BF12BBBBE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53" name="Freeform 19">
              <a:extLst>
                <a:ext uri="{FF2B5EF4-FFF2-40B4-BE49-F238E27FC236}">
                  <a16:creationId xmlns:a16="http://schemas.microsoft.com/office/drawing/2014/main" id="{2FFB1517-7128-4059-90D1-7FE4A515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54" name="Freeform 20">
              <a:extLst>
                <a:ext uri="{FF2B5EF4-FFF2-40B4-BE49-F238E27FC236}">
                  <a16:creationId xmlns:a16="http://schemas.microsoft.com/office/drawing/2014/main" id="{C0835D29-A969-4B36-823D-2041358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55" name="Freeform 21">
              <a:extLst>
                <a:ext uri="{FF2B5EF4-FFF2-40B4-BE49-F238E27FC236}">
                  <a16:creationId xmlns:a16="http://schemas.microsoft.com/office/drawing/2014/main" id="{E513FF63-116C-4620-AA46-03788BE5F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56" name="Freeform 22">
              <a:extLst>
                <a:ext uri="{FF2B5EF4-FFF2-40B4-BE49-F238E27FC236}">
                  <a16:creationId xmlns:a16="http://schemas.microsoft.com/office/drawing/2014/main" id="{EF361EF8-880C-41F9-8051-9F05A8C2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sp>
        <p:nvSpPr>
          <p:cNvPr id="2" name="Rectangle 1">
            <a:extLst>
              <a:ext uri="{FF2B5EF4-FFF2-40B4-BE49-F238E27FC236}">
                <a16:creationId xmlns:a16="http://schemas.microsoft.com/office/drawing/2014/main" id="{2E292EEF-9C34-093C-E09F-BCF61060632C}"/>
              </a:ext>
            </a:extLst>
          </p:cNvPr>
          <p:cNvSpPr/>
          <p:nvPr/>
        </p:nvSpPr>
        <p:spPr>
          <a:xfrm>
            <a:off x="1396839" y="448406"/>
            <a:ext cx="14146341" cy="1743634"/>
          </a:xfrm>
          <a:prstGeom prst="rect">
            <a:avLst/>
          </a:prstGeom>
        </p:spPr>
        <p:txBody>
          <a:bodyPr vert="horz" lIns="91440" tIns="45720" rIns="91440" bIns="45720" rtlCol="0" anchor="b">
            <a:prstTxWarp prst="textPlain">
              <a:avLst/>
            </a:prstTxWarp>
            <a:normAutofit/>
            <a:scene3d>
              <a:camera prst="orthographicFront"/>
              <a:lightRig rig="threePt" dir="t"/>
            </a:scene3d>
            <a:sp3d extrusionH="57150">
              <a:bevelT w="38100" h="38100"/>
            </a:sp3d>
          </a:bodyPr>
          <a:lstStyle/>
          <a:p>
            <a:pPr>
              <a:spcBef>
                <a:spcPct val="0"/>
              </a:spcBef>
              <a:spcAft>
                <a:spcPts val="600"/>
              </a:spcAft>
            </a:pPr>
            <a:endParaRPr lang="en-US" sz="3999" spc="37" dirty="0">
              <a:latin typeface="Abadi" panose="020B0604020104020204" pitchFamily="34" charset="0"/>
            </a:endParaRPr>
          </a:p>
        </p:txBody>
      </p:sp>
      <p:grpSp>
        <p:nvGrpSpPr>
          <p:cNvPr id="58" name="Group 57">
            <a:extLst>
              <a:ext uri="{FF2B5EF4-FFF2-40B4-BE49-F238E27FC236}">
                <a16:creationId xmlns:a16="http://schemas.microsoft.com/office/drawing/2014/main" id="{FBF9A995-2C32-4FB7-B5F3-E417B7DE0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27" y="-1179"/>
            <a:ext cx="3535010" cy="10281057"/>
            <a:chOff x="6627813" y="194833"/>
            <a:chExt cx="1952625" cy="5678918"/>
          </a:xfrm>
        </p:grpSpPr>
        <p:sp>
          <p:nvSpPr>
            <p:cNvPr id="59" name="Freeform 27">
              <a:extLst>
                <a:ext uri="{FF2B5EF4-FFF2-40B4-BE49-F238E27FC236}">
                  <a16:creationId xmlns:a16="http://schemas.microsoft.com/office/drawing/2014/main" id="{0F4ECCFB-A0C2-4B4D-B6E2-77341F6FE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60" name="Freeform 28">
              <a:extLst>
                <a:ext uri="{FF2B5EF4-FFF2-40B4-BE49-F238E27FC236}">
                  <a16:creationId xmlns:a16="http://schemas.microsoft.com/office/drawing/2014/main" id="{5476CBB8-CCD6-4739-8729-8927DC09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61" name="Freeform 29">
              <a:extLst>
                <a:ext uri="{FF2B5EF4-FFF2-40B4-BE49-F238E27FC236}">
                  <a16:creationId xmlns:a16="http://schemas.microsoft.com/office/drawing/2014/main" id="{695B716E-8BF4-4DD9-96A5-4238FDC07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62" name="Freeform 30">
              <a:extLst>
                <a:ext uri="{FF2B5EF4-FFF2-40B4-BE49-F238E27FC236}">
                  <a16:creationId xmlns:a16="http://schemas.microsoft.com/office/drawing/2014/main" id="{6A3F7DBC-E3BC-4902-BE4C-6F3542E33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63" name="Freeform 31">
              <a:extLst>
                <a:ext uri="{FF2B5EF4-FFF2-40B4-BE49-F238E27FC236}">
                  <a16:creationId xmlns:a16="http://schemas.microsoft.com/office/drawing/2014/main" id="{70379707-5601-41BA-8F25-82825A8E3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64" name="Freeform 32">
              <a:extLst>
                <a:ext uri="{FF2B5EF4-FFF2-40B4-BE49-F238E27FC236}">
                  <a16:creationId xmlns:a16="http://schemas.microsoft.com/office/drawing/2014/main" id="{1C7E7640-A719-4104-8E66-10B2FB84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65" name="Freeform 33">
              <a:extLst>
                <a:ext uri="{FF2B5EF4-FFF2-40B4-BE49-F238E27FC236}">
                  <a16:creationId xmlns:a16="http://schemas.microsoft.com/office/drawing/2014/main" id="{9A4C4222-3F93-463D-9B22-69ECBF8E0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66" name="Freeform 34">
              <a:extLst>
                <a:ext uri="{FF2B5EF4-FFF2-40B4-BE49-F238E27FC236}">
                  <a16:creationId xmlns:a16="http://schemas.microsoft.com/office/drawing/2014/main" id="{B263D752-00B8-466F-A4DD-D4F58CAE1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67" name="Freeform 35">
              <a:extLst>
                <a:ext uri="{FF2B5EF4-FFF2-40B4-BE49-F238E27FC236}">
                  <a16:creationId xmlns:a16="http://schemas.microsoft.com/office/drawing/2014/main" id="{45470F50-BCB7-4793-B6EE-C07E5779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68" name="Freeform 36">
              <a:extLst>
                <a:ext uri="{FF2B5EF4-FFF2-40B4-BE49-F238E27FC236}">
                  <a16:creationId xmlns:a16="http://schemas.microsoft.com/office/drawing/2014/main" id="{3FE3B154-4827-4A59-B611-C15FE093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69" name="Freeform 37">
              <a:extLst>
                <a:ext uri="{FF2B5EF4-FFF2-40B4-BE49-F238E27FC236}">
                  <a16:creationId xmlns:a16="http://schemas.microsoft.com/office/drawing/2014/main" id="{4856C74D-7893-4686-8C69-93ADFAD94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70" name="Freeform 38">
              <a:extLst>
                <a:ext uri="{FF2B5EF4-FFF2-40B4-BE49-F238E27FC236}">
                  <a16:creationId xmlns:a16="http://schemas.microsoft.com/office/drawing/2014/main" id="{D9855B44-5A4E-48D3-B20E-74C69EF51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72" name="Rectangle 71">
            <a:extLst>
              <a:ext uri="{FF2B5EF4-FFF2-40B4-BE49-F238E27FC236}">
                <a16:creationId xmlns:a16="http://schemas.microsoft.com/office/drawing/2014/main" id="{4DF306C4-90F2-4BFE-B2AD-FAFB31C4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4320" cy="10287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4" name="Picture 3">
            <a:extLst>
              <a:ext uri="{FF2B5EF4-FFF2-40B4-BE49-F238E27FC236}">
                <a16:creationId xmlns:a16="http://schemas.microsoft.com/office/drawing/2014/main" id="{03F5C2FF-AE5B-0391-A2B5-4C407E74B0AA}"/>
              </a:ext>
            </a:extLst>
          </p:cNvPr>
          <p:cNvPicPr>
            <a:picLocks noChangeAspect="1"/>
          </p:cNvPicPr>
          <p:nvPr/>
        </p:nvPicPr>
        <p:blipFill rotWithShape="1">
          <a:blip r:embed="rId2"/>
          <a:srcRect r="4347"/>
          <a:stretch/>
        </p:blipFill>
        <p:spPr>
          <a:xfrm>
            <a:off x="5943601" y="3122501"/>
            <a:ext cx="12323164" cy="5515477"/>
          </a:xfrm>
          <a:prstGeom prst="rect">
            <a:avLst/>
          </a:prstGeom>
        </p:spPr>
      </p:pic>
      <p:sp>
        <p:nvSpPr>
          <p:cNvPr id="74" name="Freeform 33">
            <a:extLst>
              <a:ext uri="{FF2B5EF4-FFF2-40B4-BE49-F238E27FC236}">
                <a16:creationId xmlns:a16="http://schemas.microsoft.com/office/drawing/2014/main" id="{AA07F762-5743-4CB0-9102-37CFC56F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7130367"/>
            <a:ext cx="2616978" cy="1167883"/>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6" name="Rectangle 5">
            <a:extLst>
              <a:ext uri="{FF2B5EF4-FFF2-40B4-BE49-F238E27FC236}">
                <a16:creationId xmlns:a16="http://schemas.microsoft.com/office/drawing/2014/main" id="{05410639-4CE1-FA36-44E2-A50E95090CB6}"/>
              </a:ext>
            </a:extLst>
          </p:cNvPr>
          <p:cNvSpPr/>
          <p:nvPr/>
        </p:nvSpPr>
        <p:spPr>
          <a:xfrm>
            <a:off x="346475" y="675197"/>
            <a:ext cx="1792029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Model deployment Demo in Hugging face &amp; Streamlit Apps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A group of people using their phones&#10;&#10;Description automatically generated">
            <a:extLst>
              <a:ext uri="{FF2B5EF4-FFF2-40B4-BE49-F238E27FC236}">
                <a16:creationId xmlns:a16="http://schemas.microsoft.com/office/drawing/2014/main" id="{E8A33B3E-F2A7-CCD0-8F4E-8BFC04E08CC8}"/>
              </a:ext>
            </a:extLst>
          </p:cNvPr>
          <p:cNvPicPr>
            <a:picLocks noChangeAspect="1"/>
          </p:cNvPicPr>
          <p:nvPr/>
        </p:nvPicPr>
        <p:blipFill rotWithShape="1">
          <a:blip r:embed="rId3">
            <a:extLst>
              <a:ext uri="{28A0092B-C50C-407E-A947-70E740481C1C}">
                <a14:useLocalDpi xmlns:a14="http://schemas.microsoft.com/office/drawing/2010/main" val="0"/>
              </a:ext>
            </a:extLst>
          </a:blip>
          <a:srcRect t="3679" r="-1" b="-1"/>
          <a:stretch/>
        </p:blipFill>
        <p:spPr>
          <a:xfrm>
            <a:off x="301951" y="3152637"/>
            <a:ext cx="5641650" cy="5485342"/>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EA80B68F-C576-112F-0E09-5861AAFF2899}"/>
              </a:ext>
            </a:extLst>
          </p:cNvPr>
          <p:cNvSpPr txBox="1"/>
          <p:nvPr/>
        </p:nvSpPr>
        <p:spPr>
          <a:xfrm>
            <a:off x="17714076" y="9697163"/>
            <a:ext cx="762000" cy="369332"/>
          </a:xfrm>
          <a:prstGeom prst="rect">
            <a:avLst/>
          </a:prstGeom>
          <a:noFill/>
        </p:spPr>
        <p:txBody>
          <a:bodyPr wrap="square" rtlCol="0">
            <a:spAutoFit/>
          </a:bodyPr>
          <a:lstStyle/>
          <a:p>
            <a:r>
              <a:rPr lang="en-US" dirty="0"/>
              <a:t>47</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307616"/>
          </a:xfrm>
          <a:custGeom>
            <a:avLst/>
            <a:gdLst/>
            <a:ahLst/>
            <a:cxnLst/>
            <a:rect l="l" t="t" r="r" b="b"/>
            <a:pathLst>
              <a:path w="18288000" h="10307616">
                <a:moveTo>
                  <a:pt x="0" y="0"/>
                </a:moveTo>
                <a:lnTo>
                  <a:pt x="18288000" y="0"/>
                </a:lnTo>
                <a:lnTo>
                  <a:pt x="18288000" y="10307616"/>
                </a:lnTo>
                <a:lnTo>
                  <a:pt x="0" y="10307616"/>
                </a:lnTo>
                <a:lnTo>
                  <a:pt x="0" y="0"/>
                </a:lnTo>
                <a:close/>
              </a:path>
            </a:pathLst>
          </a:custGeom>
          <a:blipFill>
            <a:blip r:embed="rId2"/>
            <a:stretch>
              <a:fillRect/>
            </a:stretch>
          </a:blipFill>
        </p:spPr>
        <p:txBody>
          <a:bodyPr/>
          <a:lstStyle/>
          <a:p>
            <a:endParaRPr lang="en-IN"/>
          </a:p>
        </p:txBody>
      </p:sp>
      <p:sp>
        <p:nvSpPr>
          <p:cNvPr id="3" name="AutoShape 3"/>
          <p:cNvSpPr/>
          <p:nvPr/>
        </p:nvSpPr>
        <p:spPr>
          <a:xfrm>
            <a:off x="4737806" y="9806188"/>
            <a:ext cx="11301709" cy="9525"/>
          </a:xfrm>
          <a:prstGeom prst="line">
            <a:avLst/>
          </a:prstGeom>
          <a:ln w="9525" cap="rnd">
            <a:solidFill>
              <a:srgbClr val="FFFFFF"/>
            </a:solidFill>
            <a:prstDash val="solid"/>
            <a:headEnd type="none" w="sm" len="sm"/>
            <a:tailEnd type="none" w="sm" len="sm"/>
          </a:ln>
        </p:spPr>
        <p:txBody>
          <a:bodyPr/>
          <a:lstStyle/>
          <a:p>
            <a:endParaRPr lang="en-IN"/>
          </a:p>
        </p:txBody>
      </p:sp>
      <p:sp>
        <p:nvSpPr>
          <p:cNvPr id="4" name="TextBox 4"/>
          <p:cNvSpPr txBox="1"/>
          <p:nvPr/>
        </p:nvSpPr>
        <p:spPr>
          <a:xfrm>
            <a:off x="656535" y="9644160"/>
            <a:ext cx="4112719" cy="324059"/>
          </a:xfrm>
          <a:prstGeom prst="rect">
            <a:avLst/>
          </a:prstGeom>
        </p:spPr>
        <p:txBody>
          <a:bodyPr lIns="0" tIns="0" rIns="0" bIns="0" rtlCol="0" anchor="t">
            <a:spAutoFit/>
          </a:bodyPr>
          <a:lstStyle/>
          <a:p>
            <a:pPr algn="l">
              <a:lnSpc>
                <a:spcPts val="2160"/>
              </a:lnSpc>
            </a:pPr>
            <a:r>
              <a:rPr lang="en-US" sz="1800" spc="16">
                <a:solidFill>
                  <a:srgbClr val="FFFFFF"/>
                </a:solidFill>
                <a:latin typeface="TT Rounds Condensed"/>
              </a:rPr>
              <a:t>© 2021 Jigsaw Academy Education Pvt Ltd.</a:t>
            </a:r>
          </a:p>
        </p:txBody>
      </p:sp>
      <p:sp>
        <p:nvSpPr>
          <p:cNvPr id="5" name="AutoShape 5"/>
          <p:cNvSpPr/>
          <p:nvPr/>
        </p:nvSpPr>
        <p:spPr>
          <a:xfrm>
            <a:off x="16353645" y="9439467"/>
            <a:ext cx="9525" cy="660564"/>
          </a:xfrm>
          <a:prstGeom prst="line">
            <a:avLst/>
          </a:prstGeom>
          <a:ln w="9525" cap="rnd">
            <a:solidFill>
              <a:srgbClr val="FFFFFF"/>
            </a:solidFill>
            <a:prstDash val="solid"/>
            <a:headEnd type="none" w="sm" len="sm"/>
            <a:tailEnd type="none" w="sm" len="sm"/>
          </a:ln>
        </p:spPr>
        <p:txBody>
          <a:bodyPr/>
          <a:lstStyle/>
          <a:p>
            <a:endParaRPr lang="en-IN"/>
          </a:p>
        </p:txBody>
      </p:sp>
      <p:sp>
        <p:nvSpPr>
          <p:cNvPr id="6" name="Freeform 6"/>
          <p:cNvSpPr/>
          <p:nvPr/>
        </p:nvSpPr>
        <p:spPr>
          <a:xfrm>
            <a:off x="133436" y="103455"/>
            <a:ext cx="617577" cy="995870"/>
          </a:xfrm>
          <a:custGeom>
            <a:avLst/>
            <a:gdLst/>
            <a:ahLst/>
            <a:cxnLst/>
            <a:rect l="l" t="t" r="r" b="b"/>
            <a:pathLst>
              <a:path w="617577" h="995870">
                <a:moveTo>
                  <a:pt x="0" y="0"/>
                </a:moveTo>
                <a:lnTo>
                  <a:pt x="617576" y="0"/>
                </a:lnTo>
                <a:lnTo>
                  <a:pt x="617576" y="995870"/>
                </a:lnTo>
                <a:lnTo>
                  <a:pt x="0" y="995870"/>
                </a:lnTo>
                <a:lnTo>
                  <a:pt x="0" y="0"/>
                </a:lnTo>
                <a:close/>
              </a:path>
            </a:pathLst>
          </a:custGeom>
          <a:blipFill>
            <a:blip r:embed="rId3"/>
            <a:stretch>
              <a:fillRect r="-2"/>
            </a:stretch>
          </a:blipFill>
        </p:spPr>
        <p:txBody>
          <a:bodyPr/>
          <a:lstStyle/>
          <a:p>
            <a:endParaRPr lang="en-IN"/>
          </a:p>
        </p:txBody>
      </p:sp>
      <p:sp>
        <p:nvSpPr>
          <p:cNvPr id="7" name="Freeform 7"/>
          <p:cNvSpPr/>
          <p:nvPr/>
        </p:nvSpPr>
        <p:spPr>
          <a:xfrm>
            <a:off x="16034753" y="9520416"/>
            <a:ext cx="1586593" cy="756276"/>
          </a:xfrm>
          <a:custGeom>
            <a:avLst/>
            <a:gdLst/>
            <a:ahLst/>
            <a:cxnLst/>
            <a:rect l="l" t="t" r="r" b="b"/>
            <a:pathLst>
              <a:path w="1586593" h="756276">
                <a:moveTo>
                  <a:pt x="0" y="0"/>
                </a:moveTo>
                <a:lnTo>
                  <a:pt x="1586593" y="0"/>
                </a:lnTo>
                <a:lnTo>
                  <a:pt x="1586593" y="756276"/>
                </a:lnTo>
                <a:lnTo>
                  <a:pt x="0" y="756276"/>
                </a:lnTo>
                <a:lnTo>
                  <a:pt x="0" y="0"/>
                </a:lnTo>
                <a:close/>
              </a:path>
            </a:pathLst>
          </a:custGeom>
          <a:blipFill>
            <a:blip r:embed="rId4"/>
            <a:stretch>
              <a:fillRect/>
            </a:stretch>
          </a:blipFill>
        </p:spPr>
        <p:txBody>
          <a:bodyPr/>
          <a:lstStyle/>
          <a:p>
            <a:endParaRPr lang="en-IN"/>
          </a:p>
        </p:txBody>
      </p:sp>
      <p:grpSp>
        <p:nvGrpSpPr>
          <p:cNvPr id="9" name="Group 9"/>
          <p:cNvGrpSpPr/>
          <p:nvPr/>
        </p:nvGrpSpPr>
        <p:grpSpPr>
          <a:xfrm>
            <a:off x="4081427" y="2709312"/>
            <a:ext cx="10318686" cy="5418255"/>
            <a:chOff x="468896" y="1640525"/>
            <a:chExt cx="13758248" cy="7224339"/>
          </a:xfrm>
        </p:grpSpPr>
        <p:sp>
          <p:nvSpPr>
            <p:cNvPr id="10" name="TextBox 10"/>
            <p:cNvSpPr txBox="1"/>
            <p:nvPr/>
          </p:nvSpPr>
          <p:spPr>
            <a:xfrm rot="21007540">
              <a:off x="468896" y="1640525"/>
              <a:ext cx="13479528" cy="3847206"/>
            </a:xfrm>
            <a:prstGeom prst="rect">
              <a:avLst/>
            </a:prstGeom>
          </p:spPr>
          <p:txBody>
            <a:bodyPr wrap="square" lIns="0" tIns="0" rIns="0" bIns="0" rtlCol="0" anchor="t">
              <a:spAutoFit/>
            </a:bodyPr>
            <a:lstStyle/>
            <a:p>
              <a:pPr algn="ctr">
                <a:lnSpc>
                  <a:spcPts val="22455"/>
                </a:lnSpc>
                <a:spcBef>
                  <a:spcPct val="0"/>
                </a:spcBef>
              </a:pPr>
              <a:r>
                <a:rPr lang="en-US" sz="22455" dirty="0">
                  <a:solidFill>
                    <a:srgbClr val="F6F3E4"/>
                  </a:solidFill>
                  <a:latin typeface="Bukhari Script Bold"/>
                </a:rPr>
                <a:t>Thank</a:t>
              </a:r>
            </a:p>
          </p:txBody>
        </p:sp>
        <p:sp>
          <p:nvSpPr>
            <p:cNvPr id="11" name="TextBox 11"/>
            <p:cNvSpPr txBox="1"/>
            <p:nvPr/>
          </p:nvSpPr>
          <p:spPr>
            <a:xfrm rot="-515361">
              <a:off x="1792625" y="5132967"/>
              <a:ext cx="12434519" cy="3731897"/>
            </a:xfrm>
            <a:prstGeom prst="rect">
              <a:avLst/>
            </a:prstGeom>
          </p:spPr>
          <p:txBody>
            <a:bodyPr lIns="0" tIns="0" rIns="0" bIns="0" rtlCol="0" anchor="t">
              <a:spAutoFit/>
            </a:bodyPr>
            <a:lstStyle/>
            <a:p>
              <a:pPr algn="ctr">
                <a:lnSpc>
                  <a:spcPts val="20210"/>
                </a:lnSpc>
                <a:spcBef>
                  <a:spcPct val="0"/>
                </a:spcBef>
              </a:pPr>
              <a:r>
                <a:rPr lang="en-US" sz="20210">
                  <a:solidFill>
                    <a:srgbClr val="F6F3E4"/>
                  </a:solidFill>
                  <a:latin typeface="Bukhari Script Bold"/>
                </a:rPr>
                <a:t>you!</a:t>
              </a:r>
            </a:p>
          </p:txBody>
        </p:sp>
      </p:gr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616310" cy="1053376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3" name="Group 3"/>
          <p:cNvGrpSpPr/>
          <p:nvPr/>
        </p:nvGrpSpPr>
        <p:grpSpPr>
          <a:xfrm>
            <a:off x="13939" y="41816"/>
            <a:ext cx="18616310" cy="10533768"/>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616310" cy="1053376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IN"/>
          </a:p>
        </p:txBody>
      </p:sp>
      <p:grpSp>
        <p:nvGrpSpPr>
          <p:cNvPr id="6" name="Group 6"/>
          <p:cNvGrpSpPr/>
          <p:nvPr/>
        </p:nvGrpSpPr>
        <p:grpSpPr>
          <a:xfrm>
            <a:off x="13939" y="72483"/>
            <a:ext cx="18616310" cy="10576587"/>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504600" cy="9753"/>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615076" cy="774418"/>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5"/>
            <a:stretch>
              <a:fillRect/>
            </a:stretch>
          </a:blipFill>
        </p:spPr>
        <p:txBody>
          <a:bodyPr/>
          <a:lstStyle/>
          <a:p>
            <a:endParaRPr lang="en-IN"/>
          </a:p>
        </p:txBody>
      </p:sp>
      <p:sp>
        <p:nvSpPr>
          <p:cNvPr id="10" name="Freeform 10"/>
          <p:cNvSpPr/>
          <p:nvPr/>
        </p:nvSpPr>
        <p:spPr>
          <a:xfrm>
            <a:off x="177774" y="-1"/>
            <a:ext cx="911337" cy="1507653"/>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6"/>
            <a:stretch>
              <a:fillRect l="-993" r="-996"/>
            </a:stretch>
          </a:blipFill>
        </p:spPr>
        <p:txBody>
          <a:bodyPr/>
          <a:lstStyle/>
          <a:p>
            <a:endParaRPr lang="en-IN"/>
          </a:p>
        </p:txBody>
      </p:sp>
      <p:sp>
        <p:nvSpPr>
          <p:cNvPr id="12" name="TextBox 12"/>
          <p:cNvSpPr txBox="1"/>
          <p:nvPr/>
        </p:nvSpPr>
        <p:spPr>
          <a:xfrm>
            <a:off x="0" y="1968796"/>
            <a:ext cx="11506199" cy="6129883"/>
          </a:xfrm>
          <a:prstGeom prst="rect">
            <a:avLst/>
          </a:prstGeom>
        </p:spPr>
        <p:txBody>
          <a:bodyPr wrap="square" lIns="0" tIns="0" rIns="0" bIns="0" rtlCol="0" anchor="t">
            <a:spAutoFit/>
          </a:bodyPr>
          <a:lstStyle/>
          <a:p>
            <a:pPr marL="495863" lvl="1" indent="-247931">
              <a:lnSpc>
                <a:spcPts val="3672"/>
              </a:lnSpc>
              <a:buFont typeface="Arial"/>
              <a:buChar char="•"/>
            </a:pPr>
            <a:r>
              <a:rPr lang="en-US" sz="2400" b="1" dirty="0">
                <a:latin typeface="Abadi" panose="020B0604020104020204" pitchFamily="34" charset="0"/>
              </a:rPr>
              <a:t>Business Problem and Objectives</a:t>
            </a:r>
          </a:p>
          <a:p>
            <a:pPr marL="495863" lvl="1" indent="-247931">
              <a:lnSpc>
                <a:spcPts val="3672"/>
              </a:lnSpc>
              <a:buFont typeface="Arial"/>
              <a:buChar char="•"/>
            </a:pPr>
            <a:r>
              <a:rPr lang="en-US" sz="2400" b="1" dirty="0">
                <a:latin typeface="Abadi" panose="020B0604020104020204" pitchFamily="34" charset="0"/>
              </a:rPr>
              <a:t>Executive Summary</a:t>
            </a:r>
          </a:p>
          <a:p>
            <a:pPr marL="495863" lvl="1" indent="-247931">
              <a:lnSpc>
                <a:spcPts val="3672"/>
              </a:lnSpc>
              <a:buFont typeface="Arial"/>
              <a:buChar char="•"/>
            </a:pPr>
            <a:r>
              <a:rPr lang="en-US" sz="2400" b="1" dirty="0">
                <a:latin typeface="Abadi" panose="020B0604020104020204" pitchFamily="34" charset="0"/>
              </a:rPr>
              <a:t>Data Overview and Key Business Assumptions</a:t>
            </a:r>
          </a:p>
          <a:p>
            <a:pPr marL="495863" lvl="1" indent="-247931">
              <a:lnSpc>
                <a:spcPts val="3672"/>
              </a:lnSpc>
              <a:buFont typeface="Arial"/>
              <a:buChar char="•"/>
            </a:pPr>
            <a:r>
              <a:rPr lang="en-US" sz="2400" b="1" dirty="0">
                <a:latin typeface="Abadi" panose="020B0604020104020204" pitchFamily="34" charset="0"/>
              </a:rPr>
              <a:t>Data Preparation and Pre-processing</a:t>
            </a:r>
          </a:p>
          <a:p>
            <a:pPr marL="495863" lvl="1" indent="-247931">
              <a:lnSpc>
                <a:spcPts val="3672"/>
              </a:lnSpc>
              <a:buFont typeface="Arial"/>
              <a:buChar char="•"/>
            </a:pPr>
            <a:r>
              <a:rPr lang="en-US" sz="2400" b="1" dirty="0">
                <a:latin typeface="Abadi" panose="020B0604020104020204" pitchFamily="34" charset="0"/>
              </a:rPr>
              <a:t>Sanity checks, treatment and transformations for analytical dataset preparation</a:t>
            </a:r>
          </a:p>
          <a:p>
            <a:pPr marL="495863" lvl="1" indent="-247931">
              <a:lnSpc>
                <a:spcPts val="3672"/>
              </a:lnSpc>
              <a:buFont typeface="Arial"/>
              <a:buChar char="•"/>
            </a:pPr>
            <a:r>
              <a:rPr lang="en-US" sz="2400" b="1" dirty="0">
                <a:latin typeface="Abadi" panose="020B0604020104020204" pitchFamily="34" charset="0"/>
              </a:rPr>
              <a:t>Exploratory Data Analysis</a:t>
            </a:r>
          </a:p>
          <a:p>
            <a:pPr marL="495863" lvl="1" indent="-247931">
              <a:lnSpc>
                <a:spcPts val="3672"/>
              </a:lnSpc>
              <a:buFont typeface="Arial"/>
              <a:buChar char="•"/>
            </a:pPr>
            <a:r>
              <a:rPr lang="en-US" sz="2400" b="1" dirty="0">
                <a:latin typeface="Abadi" panose="020B0604020104020204" pitchFamily="34" charset="0"/>
              </a:rPr>
              <a:t>Key Business Findings and Insights</a:t>
            </a:r>
          </a:p>
          <a:p>
            <a:pPr marL="495863" lvl="1" indent="-247931">
              <a:lnSpc>
                <a:spcPts val="3672"/>
              </a:lnSpc>
              <a:buFont typeface="Arial"/>
              <a:buChar char="•"/>
            </a:pPr>
            <a:r>
              <a:rPr lang="en-US" sz="2400" b="1" dirty="0">
                <a:latin typeface="Abadi" panose="020B0604020104020204" pitchFamily="34" charset="0"/>
              </a:rPr>
              <a:t>Model Development and Validations</a:t>
            </a:r>
          </a:p>
          <a:p>
            <a:pPr marL="495863" lvl="1" indent="-247931">
              <a:lnSpc>
                <a:spcPts val="3672"/>
              </a:lnSpc>
              <a:buFont typeface="Arial"/>
              <a:buChar char="•"/>
            </a:pPr>
            <a:r>
              <a:rPr lang="en-US" sz="2400" b="1" dirty="0">
                <a:latin typeface="Abadi" panose="020B0604020104020204" pitchFamily="34" charset="0"/>
              </a:rPr>
              <a:t>Model comparisons on key scoring metrics and model finalization</a:t>
            </a:r>
          </a:p>
          <a:p>
            <a:pPr marL="495863" lvl="1" indent="-247931">
              <a:lnSpc>
                <a:spcPts val="3672"/>
              </a:lnSpc>
              <a:buFont typeface="Arial"/>
              <a:buChar char="•"/>
            </a:pPr>
            <a:r>
              <a:rPr lang="en-US" sz="2400" b="1" dirty="0">
                <a:latin typeface="Abadi" panose="020B0604020104020204" pitchFamily="34" charset="0"/>
              </a:rPr>
              <a:t>Business Recommendations and Potential Business Impact</a:t>
            </a:r>
          </a:p>
          <a:p>
            <a:pPr marL="495863" lvl="1" indent="-247931">
              <a:lnSpc>
                <a:spcPts val="3672"/>
              </a:lnSpc>
              <a:buFont typeface="Arial"/>
              <a:buChar char="•"/>
            </a:pPr>
            <a:r>
              <a:rPr lang="en-US" sz="2400" b="1" dirty="0">
                <a:latin typeface="Abadi" panose="020B0604020104020204" pitchFamily="34" charset="0"/>
              </a:rPr>
              <a:t>ML Model Deployment</a:t>
            </a:r>
          </a:p>
          <a:p>
            <a:pPr marL="495863" lvl="1" indent="-247931">
              <a:lnSpc>
                <a:spcPts val="3672"/>
              </a:lnSpc>
              <a:buFont typeface="Arial"/>
              <a:buChar char="•"/>
            </a:pPr>
            <a:r>
              <a:rPr lang="en-US" sz="2400" b="1" dirty="0">
                <a:latin typeface="Abadi" panose="020B0604020104020204" pitchFamily="34" charset="0"/>
              </a:rPr>
              <a:t>Appendix</a:t>
            </a:r>
          </a:p>
          <a:p>
            <a:pPr algn="l">
              <a:lnSpc>
                <a:spcPts val="3673"/>
              </a:lnSpc>
            </a:pPr>
            <a:endParaRPr lang="en-US" sz="2400" b="1" dirty="0">
              <a:solidFill>
                <a:srgbClr val="272525"/>
              </a:solidFill>
              <a:latin typeface="Abadi" panose="020B0604020104020204" pitchFamily="34" charset="0"/>
            </a:endParaRPr>
          </a:p>
        </p:txBody>
      </p:sp>
      <p:sp>
        <p:nvSpPr>
          <p:cNvPr id="13" name="TextBox 13"/>
          <p:cNvSpPr txBox="1"/>
          <p:nvPr/>
        </p:nvSpPr>
        <p:spPr>
          <a:xfrm>
            <a:off x="581068" y="9639648"/>
            <a:ext cx="4454265" cy="277718"/>
          </a:xfrm>
          <a:prstGeom prst="rect">
            <a:avLst/>
          </a:prstGeom>
        </p:spPr>
        <p:txBody>
          <a:bodyPr wrap="square"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4" name="TextBox 14"/>
          <p:cNvSpPr txBox="1"/>
          <p:nvPr/>
        </p:nvSpPr>
        <p:spPr>
          <a:xfrm>
            <a:off x="1876018" y="209292"/>
            <a:ext cx="3850497" cy="597664"/>
          </a:xfrm>
          <a:prstGeom prst="rect">
            <a:avLst/>
          </a:prstGeom>
        </p:spPr>
        <p:txBody>
          <a:bodyPr wrap="square" lIns="0" tIns="0" rIns="0" bIns="0" rtlCol="0" anchor="t">
            <a:spAutoFit/>
          </a:bodyPr>
          <a:lstStyle/>
          <a:p>
            <a:pPr algn="l">
              <a:lnSpc>
                <a:spcPts val="4999"/>
              </a:lnSpc>
            </a:pPr>
            <a:r>
              <a:rPr lang="en-US" sz="3999">
                <a:solidFill>
                  <a:srgbClr val="000000"/>
                </a:solidFill>
                <a:latin typeface="Arimo Bold"/>
              </a:rPr>
              <a:t>Agenda</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46336" y="41816"/>
            <a:ext cx="1373697" cy="11213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Picture 18" descr="A person touching a screen&#10;&#10;Description automatically generated">
            <a:extLst>
              <a:ext uri="{FF2B5EF4-FFF2-40B4-BE49-F238E27FC236}">
                <a16:creationId xmlns:a16="http://schemas.microsoft.com/office/drawing/2014/main" id="{385340E7-D9CE-6530-1B4D-51F37BADD61F}"/>
              </a:ext>
            </a:extLst>
          </p:cNvPr>
          <p:cNvPicPr>
            <a:picLocks noChangeAspect="1"/>
          </p:cNvPicPr>
          <p:nvPr/>
        </p:nvPicPr>
        <p:blipFill>
          <a:blip r:embed="rId8">
            <a:alphaModFix amt="35000"/>
            <a:extLst>
              <a:ext uri="{28A0092B-C50C-407E-A947-70E740481C1C}">
                <a14:useLocalDpi xmlns:a14="http://schemas.microsoft.com/office/drawing/2010/main" val="0"/>
              </a:ext>
            </a:extLst>
          </a:blip>
          <a:stretch>
            <a:fillRect/>
          </a:stretch>
        </p:blipFill>
        <p:spPr>
          <a:xfrm>
            <a:off x="13939" y="18063"/>
            <a:ext cx="18616310" cy="11575970"/>
          </a:xfrm>
          <a:prstGeom prst="rect">
            <a:avLst/>
          </a:prstGeom>
        </p:spPr>
      </p:pic>
      <p:sp>
        <p:nvSpPr>
          <p:cNvPr id="11" name="TextBox 10">
            <a:extLst>
              <a:ext uri="{FF2B5EF4-FFF2-40B4-BE49-F238E27FC236}">
                <a16:creationId xmlns:a16="http://schemas.microsoft.com/office/drawing/2014/main" id="{DAE4CBEC-CA5E-0543-D62C-52B2DAB004FB}"/>
              </a:ext>
            </a:extLst>
          </p:cNvPr>
          <p:cNvSpPr txBox="1"/>
          <p:nvPr/>
        </p:nvSpPr>
        <p:spPr>
          <a:xfrm>
            <a:off x="18180019" y="10102334"/>
            <a:ext cx="304800" cy="369332"/>
          </a:xfrm>
          <a:prstGeom prst="rect">
            <a:avLst/>
          </a:prstGeom>
          <a:noFill/>
        </p:spPr>
        <p:txBody>
          <a:bodyPr wrap="square" rtlCol="0">
            <a:spAutoFit/>
          </a:bodyPr>
          <a:lstStyle/>
          <a:p>
            <a:r>
              <a:rPr lang="en-US" dirty="0"/>
              <a:t>5</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962D-0CBF-6D89-985B-7F76792E3C94}"/>
              </a:ext>
            </a:extLst>
          </p:cNvPr>
          <p:cNvSpPr>
            <a:spLocks noGrp="1"/>
          </p:cNvSpPr>
          <p:nvPr>
            <p:ph type="title"/>
          </p:nvPr>
        </p:nvSpPr>
        <p:spPr>
          <a:xfrm>
            <a:off x="1600200" y="190500"/>
            <a:ext cx="5482185" cy="566962"/>
          </a:xfrm>
        </p:spPr>
        <p:txBody>
          <a:bodyPr>
            <a:normAutofit fontScale="90000"/>
          </a:bodyPr>
          <a:lstStyle/>
          <a:p>
            <a:r>
              <a:rPr lang="en-US" dirty="0"/>
              <a:t>Project lifecycle</a:t>
            </a:r>
          </a:p>
        </p:txBody>
      </p:sp>
      <p:graphicFrame>
        <p:nvGraphicFramePr>
          <p:cNvPr id="3" name="Diagram 2">
            <a:extLst>
              <a:ext uri="{FF2B5EF4-FFF2-40B4-BE49-F238E27FC236}">
                <a16:creationId xmlns:a16="http://schemas.microsoft.com/office/drawing/2014/main" id="{2D40C0A4-6FF0-6333-DD95-0F0CCA75BB1F}"/>
              </a:ext>
            </a:extLst>
          </p:cNvPr>
          <p:cNvGraphicFramePr/>
          <p:nvPr>
            <p:extLst>
              <p:ext uri="{D42A27DB-BD31-4B8C-83A1-F6EECF244321}">
                <p14:modId xmlns:p14="http://schemas.microsoft.com/office/powerpoint/2010/main" val="1046179227"/>
              </p:ext>
            </p:extLst>
          </p:nvPr>
        </p:nvGraphicFramePr>
        <p:xfrm>
          <a:off x="152400" y="2324100"/>
          <a:ext cx="18135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D682B7A-DF34-F979-7637-17AEAC98E1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46337" y="41816"/>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6776389B-AAB1-2F8E-776F-C3DCA714E749}"/>
              </a:ext>
            </a:extLst>
          </p:cNvPr>
          <p:cNvSpPr txBox="1"/>
          <p:nvPr/>
        </p:nvSpPr>
        <p:spPr>
          <a:xfrm>
            <a:off x="17851508" y="9715500"/>
            <a:ext cx="409453" cy="377284"/>
          </a:xfrm>
          <a:prstGeom prst="rect">
            <a:avLst/>
          </a:prstGeom>
          <a:noFill/>
        </p:spPr>
        <p:txBody>
          <a:bodyPr wrap="square" rtlCol="0">
            <a:spAutoFit/>
          </a:bodyPr>
          <a:lstStyle/>
          <a:p>
            <a:r>
              <a:rPr lang="en-US" dirty="0"/>
              <a:t>6</a:t>
            </a:r>
            <a:endParaRPr lang="en-IN" dirty="0"/>
          </a:p>
        </p:txBody>
      </p:sp>
    </p:spTree>
    <p:extLst>
      <p:ext uri="{BB962C8B-B14F-4D97-AF65-F5344CB8AC3E}">
        <p14:creationId xmlns:p14="http://schemas.microsoft.com/office/powerpoint/2010/main" val="29028250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sz="2000" b="1">
              <a:latin typeface="Abadi" panose="020B0604020104020204" pitchFamily="34" charset="0"/>
            </a:endParaRPr>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sz="2000" b="1">
                <a:latin typeface="Abadi" panose="020B0604020104020204" pitchFamily="34" charset="0"/>
              </a:endParaRPr>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sz="2000" b="1">
              <a:latin typeface="Abadi" panose="020B0604020104020204" pitchFamily="34" charset="0"/>
            </a:endParaRPr>
          </a:p>
        </p:txBody>
      </p:sp>
      <p:grpSp>
        <p:nvGrpSpPr>
          <p:cNvPr id="6" name="Group 6"/>
          <p:cNvGrpSpPr/>
          <p:nvPr/>
        </p:nvGrpSpPr>
        <p:grpSpPr>
          <a:xfrm>
            <a:off x="-13939" y="20908"/>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sz="2000" b="1">
                <a:latin typeface="Abadi" panose="020B0604020104020204" pitchFamily="34" charset="0"/>
              </a:endParaRPr>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sz="2000" b="1">
              <a:latin typeface="Abadi" panose="020B0604020104020204" pitchFamily="34" charset="0"/>
            </a:endParaRPr>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sz="2000" b="1">
              <a:latin typeface="Abadi" panose="020B0604020104020204" pitchFamily="34" charset="0"/>
            </a:endParaRPr>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sz="2000" b="1">
              <a:latin typeface="Abadi" panose="020B0604020104020204" pitchFamily="34" charset="0"/>
            </a:endParaRPr>
          </a:p>
        </p:txBody>
      </p:sp>
      <p:sp>
        <p:nvSpPr>
          <p:cNvPr id="12" name="TextBox 12"/>
          <p:cNvSpPr txBox="1"/>
          <p:nvPr/>
        </p:nvSpPr>
        <p:spPr>
          <a:xfrm>
            <a:off x="581068" y="9639648"/>
            <a:ext cx="4375711" cy="564257"/>
          </a:xfrm>
          <a:prstGeom prst="rect">
            <a:avLst/>
          </a:prstGeom>
        </p:spPr>
        <p:txBody>
          <a:bodyPr lIns="0" tIns="0" rIns="0" bIns="0" rtlCol="0" anchor="t">
            <a:spAutoFit/>
          </a:bodyPr>
          <a:lstStyle/>
          <a:p>
            <a:pPr algn="l">
              <a:lnSpc>
                <a:spcPts val="2196"/>
              </a:lnSpc>
            </a:pPr>
            <a:r>
              <a:rPr lang="en-US" sz="2000" b="1" spc="17">
                <a:latin typeface="Abadi" panose="020B0604020104020204" pitchFamily="34" charset="0"/>
              </a:rPr>
              <a:t>© 2021 Jigsaw Academy Education Pvt Ltd.</a:t>
            </a:r>
          </a:p>
        </p:txBody>
      </p:sp>
      <p:sp>
        <p:nvSpPr>
          <p:cNvPr id="13" name="TextBox 13"/>
          <p:cNvSpPr txBox="1"/>
          <p:nvPr/>
        </p:nvSpPr>
        <p:spPr>
          <a:xfrm>
            <a:off x="6120901" y="405455"/>
            <a:ext cx="5118601" cy="632849"/>
          </a:xfrm>
          <a:prstGeom prst="rect">
            <a:avLst/>
          </a:prstGeom>
        </p:spPr>
        <p:txBody>
          <a:bodyPr lIns="0" tIns="0" rIns="0" bIns="0" rtlCol="0" anchor="t">
            <a:spAutoFit/>
          </a:bodyPr>
          <a:lstStyle/>
          <a:p>
            <a:pPr marL="0" lvl="0" indent="0" algn="l">
              <a:lnSpc>
                <a:spcPts val="4999"/>
              </a:lnSpc>
              <a:spcBef>
                <a:spcPct val="0"/>
              </a:spcBef>
            </a:pPr>
            <a:r>
              <a:rPr lang="en-US" sz="4000" b="1" u="none" strike="noStrike">
                <a:latin typeface="Abadi" panose="020B0604020104020204" pitchFamily="34" charset="0"/>
              </a:rPr>
              <a:t>Executive Summary</a:t>
            </a:r>
          </a:p>
        </p:txBody>
      </p:sp>
      <p:sp>
        <p:nvSpPr>
          <p:cNvPr id="14" name="TextBox 14"/>
          <p:cNvSpPr txBox="1"/>
          <p:nvPr/>
        </p:nvSpPr>
        <p:spPr>
          <a:xfrm>
            <a:off x="581068" y="6278236"/>
            <a:ext cx="16678232" cy="1844969"/>
          </a:xfrm>
          <a:prstGeom prst="rect">
            <a:avLst/>
          </a:prstGeom>
        </p:spPr>
        <p:txBody>
          <a:bodyPr lIns="0" tIns="0" rIns="0" bIns="0" rtlCol="0" anchor="t">
            <a:spAutoFit/>
          </a:bodyPr>
          <a:lstStyle/>
          <a:p>
            <a:pPr marL="0" lvl="0" indent="0" algn="l">
              <a:lnSpc>
                <a:spcPts val="3694"/>
              </a:lnSpc>
              <a:spcBef>
                <a:spcPct val="0"/>
              </a:spcBef>
            </a:pPr>
            <a:r>
              <a:rPr lang="en-US" sz="2400" b="1" dirty="0">
                <a:solidFill>
                  <a:srgbClr val="272525"/>
                </a:solidFill>
                <a:latin typeface="Abadi" panose="020B0604020104020204" pitchFamily="34" charset="0"/>
              </a:rPr>
              <a:t>“</a:t>
            </a:r>
            <a:r>
              <a:rPr lang="en-US" sz="2310" dirty="0">
                <a:solidFill>
                  <a:srgbClr val="272525"/>
                </a:solidFill>
                <a:latin typeface="Roboto"/>
              </a:rPr>
              <a:t>Customer churn, when customers leave a company, is a big problem for Telecom companies, happening about 15-20% each year. To tackle this, we need to understand why customers leave. We're using a special set of data to figure out why customers leave phone companies and try to predict when it might happen. Our goal is to make plans that will keep customers happy and working together as a team to keep them with us</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11080" y="174363"/>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Freeform 11">
            <a:extLst>
              <a:ext uri="{FF2B5EF4-FFF2-40B4-BE49-F238E27FC236}">
                <a16:creationId xmlns:a16="http://schemas.microsoft.com/office/drawing/2014/main" id="{D41423C9-D81B-55E7-DF30-5A9BC3256810}"/>
              </a:ext>
            </a:extLst>
          </p:cNvPr>
          <p:cNvSpPr/>
          <p:nvPr/>
        </p:nvSpPr>
        <p:spPr>
          <a:xfrm>
            <a:off x="1981200" y="1659016"/>
            <a:ext cx="12396501" cy="4268005"/>
          </a:xfrm>
          <a:custGeom>
            <a:avLst/>
            <a:gdLst/>
            <a:ahLst/>
            <a:cxnLst/>
            <a:rect l="l" t="t" r="r" b="b"/>
            <a:pathLst>
              <a:path w="12396501" h="4268005">
                <a:moveTo>
                  <a:pt x="0" y="0"/>
                </a:moveTo>
                <a:lnTo>
                  <a:pt x="12396501" y="0"/>
                </a:lnTo>
                <a:lnTo>
                  <a:pt x="12396501" y="4268005"/>
                </a:lnTo>
                <a:lnTo>
                  <a:pt x="0" y="4268005"/>
                </a:lnTo>
                <a:lnTo>
                  <a:pt x="0" y="0"/>
                </a:lnTo>
                <a:close/>
              </a:path>
            </a:pathLst>
          </a:custGeom>
          <a:blipFill>
            <a:blip r:embed="rId7"/>
            <a:stretch>
              <a:fillRect t="-1906" b="-1906"/>
            </a:stretch>
          </a:blipFill>
        </p:spPr>
        <p:txBody>
          <a:bodyPr/>
          <a:lstStyle/>
          <a:p>
            <a:endParaRPr lang="en-IN"/>
          </a:p>
        </p:txBody>
      </p:sp>
      <p:sp>
        <p:nvSpPr>
          <p:cNvPr id="16" name="TextBox 15">
            <a:extLst>
              <a:ext uri="{FF2B5EF4-FFF2-40B4-BE49-F238E27FC236}">
                <a16:creationId xmlns:a16="http://schemas.microsoft.com/office/drawing/2014/main" id="{CA594FB5-D85B-0192-2A75-4F1058FE8ECE}"/>
              </a:ext>
            </a:extLst>
          </p:cNvPr>
          <p:cNvSpPr txBox="1"/>
          <p:nvPr/>
        </p:nvSpPr>
        <p:spPr>
          <a:xfrm>
            <a:off x="17927743" y="9904986"/>
            <a:ext cx="581707" cy="378667"/>
          </a:xfrm>
          <a:prstGeom prst="rect">
            <a:avLst/>
          </a:prstGeom>
          <a:noFill/>
        </p:spPr>
        <p:txBody>
          <a:bodyPr wrap="square" rtlCol="0">
            <a:spAutoFit/>
          </a:bodyPr>
          <a:lstStyle/>
          <a:p>
            <a:r>
              <a:rPr lang="en-US" dirty="0"/>
              <a:t>7</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23464" y="0"/>
            <a:ext cx="18288000" cy="10328816"/>
            <a:chOff x="0" y="0"/>
            <a:chExt cx="24384000" cy="13771755"/>
          </a:xfrm>
        </p:grpSpPr>
        <p:sp>
          <p:nvSpPr>
            <p:cNvPr id="7" name="Freeform 7"/>
            <p:cNvSpPr/>
            <p:nvPr/>
          </p:nvSpPr>
          <p:spPr>
            <a:xfrm>
              <a:off x="0" y="0"/>
              <a:ext cx="24384000"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dirty="0"/>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TextBox 10"/>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2" name="Freeform 12"/>
          <p:cNvSpPr/>
          <p:nvPr/>
        </p:nvSpPr>
        <p:spPr>
          <a:xfrm>
            <a:off x="457200" y="134117"/>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5" name="TextBox 15"/>
          <p:cNvSpPr txBox="1"/>
          <p:nvPr/>
        </p:nvSpPr>
        <p:spPr>
          <a:xfrm>
            <a:off x="2248168" y="476882"/>
            <a:ext cx="9030175" cy="631849"/>
          </a:xfrm>
          <a:prstGeom prst="rect">
            <a:avLst/>
          </a:prstGeom>
        </p:spPr>
        <p:txBody>
          <a:bodyPr lIns="0" tIns="0" rIns="0" bIns="0" rtlCol="0" anchor="t">
            <a:spAutoFit/>
          </a:bodyPr>
          <a:lstStyle/>
          <a:p>
            <a:pPr algn="l">
              <a:lnSpc>
                <a:spcPts val="4999"/>
              </a:lnSpc>
            </a:pPr>
            <a:r>
              <a:rPr lang="en-US" sz="3999" dirty="0">
                <a:solidFill>
                  <a:srgbClr val="000000"/>
                </a:solidFill>
                <a:latin typeface="Arimo Bold"/>
              </a:rPr>
              <a:t>Business problem</a:t>
            </a:r>
          </a:p>
        </p:txBody>
      </p:sp>
      <p:sp>
        <p:nvSpPr>
          <p:cNvPr id="16" name="TextBox 16"/>
          <p:cNvSpPr txBox="1"/>
          <p:nvPr/>
        </p:nvSpPr>
        <p:spPr>
          <a:xfrm>
            <a:off x="2118457" y="1430025"/>
            <a:ext cx="9289596" cy="2808461"/>
          </a:xfrm>
          <a:prstGeom prst="rect">
            <a:avLst/>
          </a:prstGeom>
        </p:spPr>
        <p:txBody>
          <a:bodyPr wrap="square" lIns="0" tIns="0" rIns="0" bIns="0" rtlCol="0" anchor="t">
            <a:spAutoFit/>
          </a:bodyPr>
          <a:lstStyle/>
          <a:p>
            <a:pPr defTabSz="914400">
              <a:lnSpc>
                <a:spcPts val="3693"/>
              </a:lnSpc>
            </a:pPr>
            <a:r>
              <a:rPr lang="en-US" sz="2310" dirty="0">
                <a:solidFill>
                  <a:srgbClr val="272525"/>
                </a:solidFill>
                <a:latin typeface="Roboto"/>
              </a:rPr>
              <a:t>The Telecom company competition is Challenging, with lots of choices for customers. Because of this, the phone companies have a hard time keeping their customers, with about 15-20% leaving each year. This is a big problem because it costs a lot more money to get new customers than to keep the ones they already have.</a:t>
            </a:r>
          </a:p>
          <a:p>
            <a:pPr algn="l">
              <a:lnSpc>
                <a:spcPts val="3694"/>
              </a:lnSpc>
            </a:pPr>
            <a:endParaRPr lang="en-US" sz="2400" dirty="0">
              <a:solidFill>
                <a:srgbClr val="272525"/>
              </a:solidFill>
              <a:latin typeface="Abadi" panose="020B0604020104020204" pitchFamily="34" charset="0"/>
            </a:endParaRPr>
          </a:p>
        </p:txBody>
      </p:sp>
      <p:sp>
        <p:nvSpPr>
          <p:cNvPr id="17" name="TextBox 17"/>
          <p:cNvSpPr txBox="1"/>
          <p:nvPr/>
        </p:nvSpPr>
        <p:spPr>
          <a:xfrm>
            <a:off x="2211297" y="4436775"/>
            <a:ext cx="4079778" cy="631849"/>
          </a:xfrm>
          <a:prstGeom prst="rect">
            <a:avLst/>
          </a:prstGeom>
        </p:spPr>
        <p:txBody>
          <a:bodyPr lIns="0" tIns="0" rIns="0" bIns="0" rtlCol="0" anchor="t">
            <a:spAutoFit/>
          </a:bodyPr>
          <a:lstStyle/>
          <a:p>
            <a:pPr algn="l">
              <a:lnSpc>
                <a:spcPts val="4999"/>
              </a:lnSpc>
            </a:pPr>
            <a:r>
              <a:rPr lang="en-US" sz="3999" dirty="0">
                <a:solidFill>
                  <a:srgbClr val="000000"/>
                </a:solidFill>
                <a:latin typeface="Arimo Bold"/>
              </a:rPr>
              <a:t>Key Objectives</a:t>
            </a:r>
          </a:p>
        </p:txBody>
      </p:sp>
      <p:sp>
        <p:nvSpPr>
          <p:cNvPr id="18" name="TextBox 18"/>
          <p:cNvSpPr txBox="1"/>
          <p:nvPr/>
        </p:nvSpPr>
        <p:spPr>
          <a:xfrm>
            <a:off x="2057400" y="5184315"/>
            <a:ext cx="6362029" cy="3276410"/>
          </a:xfrm>
          <a:prstGeom prst="rect">
            <a:avLst/>
          </a:prstGeom>
        </p:spPr>
        <p:txBody>
          <a:bodyPr lIns="0" tIns="0" rIns="0" bIns="0" rtlCol="0" anchor="t">
            <a:spAutoFit/>
          </a:bodyPr>
          <a:lstStyle/>
          <a:p>
            <a:pPr indent="-342900" defTabSz="914400">
              <a:lnSpc>
                <a:spcPts val="3693"/>
              </a:lnSpc>
              <a:buFont typeface="Arial" panose="020B0604020202020204" pitchFamily="34" charset="0"/>
              <a:buChar char="•"/>
            </a:pPr>
            <a:r>
              <a:rPr lang="en-US" sz="2310" dirty="0">
                <a:solidFill>
                  <a:srgbClr val="272525"/>
                </a:solidFill>
                <a:latin typeface="Roboto"/>
              </a:rPr>
              <a:t>Identifying  why customers Leave</a:t>
            </a:r>
          </a:p>
          <a:p>
            <a:pPr indent="-342900" defTabSz="914400">
              <a:lnSpc>
                <a:spcPts val="3693"/>
              </a:lnSpc>
              <a:buFont typeface="Arial" panose="020B0604020202020204" pitchFamily="34" charset="0"/>
              <a:buChar char="•"/>
            </a:pPr>
            <a:r>
              <a:rPr lang="en-US" sz="2310" dirty="0">
                <a:solidFill>
                  <a:srgbClr val="272525"/>
                </a:solidFill>
                <a:latin typeface="Roboto"/>
              </a:rPr>
              <a:t>Measuring the customer loss</a:t>
            </a:r>
          </a:p>
          <a:p>
            <a:pPr indent="-342900" defTabSz="914400">
              <a:lnSpc>
                <a:spcPts val="3693"/>
              </a:lnSpc>
              <a:buFont typeface="Arial" panose="020B0604020202020204" pitchFamily="34" charset="0"/>
              <a:buChar char="•"/>
            </a:pPr>
            <a:r>
              <a:rPr lang="en-US" sz="2310" dirty="0">
                <a:solidFill>
                  <a:srgbClr val="272525"/>
                </a:solidFill>
                <a:latin typeface="Roboto"/>
              </a:rPr>
              <a:t>Predicting customer actions</a:t>
            </a:r>
          </a:p>
          <a:p>
            <a:pPr indent="-342900" defTabSz="914400">
              <a:lnSpc>
                <a:spcPts val="3693"/>
              </a:lnSpc>
              <a:buFont typeface="Arial" panose="020B0604020202020204" pitchFamily="34" charset="0"/>
              <a:buChar char="•"/>
            </a:pPr>
            <a:r>
              <a:rPr lang="en-US" sz="2310" dirty="0">
                <a:solidFill>
                  <a:srgbClr val="272525"/>
                </a:solidFill>
                <a:latin typeface="Roboto"/>
              </a:rPr>
              <a:t>Creating customer loyalty programs</a:t>
            </a:r>
          </a:p>
          <a:p>
            <a:pPr indent="-342900" defTabSz="914400">
              <a:lnSpc>
                <a:spcPts val="3693"/>
              </a:lnSpc>
              <a:buFont typeface="Arial" panose="020B0604020202020204" pitchFamily="34" charset="0"/>
              <a:buChar char="•"/>
            </a:pPr>
            <a:r>
              <a:rPr lang="en-US" sz="2310" dirty="0">
                <a:solidFill>
                  <a:srgbClr val="272525"/>
                </a:solidFill>
                <a:latin typeface="Roboto"/>
              </a:rPr>
              <a:t>Effective communication with customers</a:t>
            </a:r>
          </a:p>
          <a:p>
            <a:pPr indent="-342900" defTabSz="914400">
              <a:lnSpc>
                <a:spcPts val="3693"/>
              </a:lnSpc>
              <a:buFont typeface="Arial" panose="020B0604020202020204" pitchFamily="34" charset="0"/>
              <a:buChar char="•"/>
            </a:pPr>
            <a:r>
              <a:rPr lang="en-US" sz="2310" dirty="0">
                <a:solidFill>
                  <a:srgbClr val="272525"/>
                </a:solidFill>
                <a:latin typeface="Roboto"/>
              </a:rPr>
              <a:t>Teamwork across departments</a:t>
            </a:r>
          </a:p>
          <a:p>
            <a:pPr algn="l">
              <a:lnSpc>
                <a:spcPts val="3673"/>
              </a:lnSpc>
            </a:pPr>
            <a:endParaRPr lang="en-US" sz="2400" dirty="0">
              <a:solidFill>
                <a:srgbClr val="272525"/>
              </a:solidFill>
              <a:latin typeface="Abadi" panose="020B0604020104020204"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11080" y="134117"/>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2" name="Picture 21">
            <a:extLst>
              <a:ext uri="{FF2B5EF4-FFF2-40B4-BE49-F238E27FC236}">
                <a16:creationId xmlns:a16="http://schemas.microsoft.com/office/drawing/2014/main" id="{C28D4C9E-1E61-9319-58B6-2699126FEC39}"/>
              </a:ext>
            </a:extLst>
          </p:cNvPr>
          <p:cNvPicPr>
            <a:picLocks noChangeAspect="1"/>
          </p:cNvPicPr>
          <p:nvPr/>
        </p:nvPicPr>
        <p:blipFill>
          <a:blip r:embed="rId7"/>
          <a:stretch>
            <a:fillRect/>
          </a:stretch>
        </p:blipFill>
        <p:spPr>
          <a:xfrm>
            <a:off x="13257503" y="5017752"/>
            <a:ext cx="3465867" cy="3862458"/>
          </a:xfrm>
          <a:prstGeom prst="rect">
            <a:avLst/>
          </a:prstGeom>
        </p:spPr>
      </p:pic>
      <p:sp>
        <p:nvSpPr>
          <p:cNvPr id="11" name="TextBox 10">
            <a:extLst>
              <a:ext uri="{FF2B5EF4-FFF2-40B4-BE49-F238E27FC236}">
                <a16:creationId xmlns:a16="http://schemas.microsoft.com/office/drawing/2014/main" id="{938C8DD0-4047-7E62-BBB5-B6B4770BC87A}"/>
              </a:ext>
            </a:extLst>
          </p:cNvPr>
          <p:cNvSpPr txBox="1"/>
          <p:nvPr/>
        </p:nvSpPr>
        <p:spPr>
          <a:xfrm>
            <a:off x="17907000" y="9910860"/>
            <a:ext cx="353107" cy="369332"/>
          </a:xfrm>
          <a:prstGeom prst="rect">
            <a:avLst/>
          </a:prstGeom>
          <a:noFill/>
        </p:spPr>
        <p:txBody>
          <a:bodyPr wrap="square" rtlCol="0">
            <a:spAutoFit/>
          </a:bodyPr>
          <a:lstStyle/>
          <a:p>
            <a:r>
              <a:rPr lang="en-US" dirty="0"/>
              <a:t>8</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939" y="41816"/>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txBody>
            <a:bodyPr/>
            <a:lstStyle/>
            <a:p>
              <a:endParaRPr lang="en-IN"/>
            </a:p>
          </p:txBody>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6" name="Group 6"/>
          <p:cNvGrpSpPr/>
          <p:nvPr/>
        </p:nvGrpSpPr>
        <p:grpSpPr>
          <a:xfrm>
            <a:off x="13939" y="224090"/>
            <a:ext cx="18315878" cy="10401300"/>
            <a:chOff x="0" y="0"/>
            <a:chExt cx="24421171" cy="13771755"/>
          </a:xfrm>
        </p:grpSpPr>
        <p:sp>
          <p:nvSpPr>
            <p:cNvPr id="7" name="Freeform 7"/>
            <p:cNvSpPr/>
            <p:nvPr/>
          </p:nvSpPr>
          <p:spPr>
            <a:xfrm>
              <a:off x="0" y="0"/>
              <a:ext cx="24421171" cy="13771755"/>
            </a:xfrm>
            <a:custGeom>
              <a:avLst/>
              <a:gdLst/>
              <a:ahLst/>
              <a:cxnLst/>
              <a:rect l="l" t="t" r="r" b="b"/>
              <a:pathLst>
                <a:path w="24384000" h="13771755">
                  <a:moveTo>
                    <a:pt x="0" y="0"/>
                  </a:moveTo>
                  <a:lnTo>
                    <a:pt x="24384000" y="0"/>
                  </a:lnTo>
                  <a:lnTo>
                    <a:pt x="24384000" y="13771755"/>
                  </a:lnTo>
                  <a:lnTo>
                    <a:pt x="0" y="13771755"/>
                  </a:lnTo>
                  <a:close/>
                </a:path>
              </a:pathLst>
            </a:custGeom>
            <a:solidFill>
              <a:srgbClr val="FFFFFF">
                <a:alpha val="74902"/>
              </a:srgbClr>
            </a:solidFill>
          </p:spPr>
          <p:txBody>
            <a:bodyPr/>
            <a:lstStyle/>
            <a:p>
              <a:endParaRPr lang="en-IN"/>
            </a:p>
          </p:txBody>
        </p:sp>
      </p:grpSp>
      <p:sp>
        <p:nvSpPr>
          <p:cNvPr id="8" name="AutoShape 8"/>
          <p:cNvSpPr/>
          <p:nvPr/>
        </p:nvSpPr>
        <p:spPr>
          <a:xfrm>
            <a:off x="4956783" y="9815713"/>
            <a:ext cx="11301709" cy="9525"/>
          </a:xfrm>
          <a:prstGeom prst="line">
            <a:avLst/>
          </a:prstGeom>
          <a:ln w="9525" cap="rnd">
            <a:solidFill>
              <a:srgbClr val="050708"/>
            </a:solidFill>
            <a:prstDash val="solid"/>
            <a:headEnd type="none" w="sm" len="sm"/>
            <a:tailEnd type="none" w="sm" len="sm"/>
          </a:ln>
        </p:spPr>
        <p:txBody>
          <a:bodyPr/>
          <a:lstStyle/>
          <a:p>
            <a:endParaRPr lang="en-IN"/>
          </a:p>
        </p:txBody>
      </p:sp>
      <p:sp>
        <p:nvSpPr>
          <p:cNvPr id="9" name="Freeform 9"/>
          <p:cNvSpPr/>
          <p:nvPr/>
        </p:nvSpPr>
        <p:spPr>
          <a:xfrm>
            <a:off x="16466003" y="9451863"/>
            <a:ext cx="1586593" cy="756276"/>
          </a:xfrm>
          <a:custGeom>
            <a:avLst/>
            <a:gdLst/>
            <a:ahLst/>
            <a:cxnLst/>
            <a:rect l="l" t="t" r="r" b="b"/>
            <a:pathLst>
              <a:path w="1586593" h="756276">
                <a:moveTo>
                  <a:pt x="0" y="0"/>
                </a:moveTo>
                <a:lnTo>
                  <a:pt x="1586594" y="0"/>
                </a:lnTo>
                <a:lnTo>
                  <a:pt x="1586594" y="756276"/>
                </a:lnTo>
                <a:lnTo>
                  <a:pt x="0" y="756276"/>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3435" y="0"/>
            <a:ext cx="895265" cy="1472334"/>
          </a:xfrm>
          <a:custGeom>
            <a:avLst/>
            <a:gdLst/>
            <a:ahLst/>
            <a:cxnLst/>
            <a:rect l="l" t="t" r="r" b="b"/>
            <a:pathLst>
              <a:path w="895265" h="1472334">
                <a:moveTo>
                  <a:pt x="0" y="0"/>
                </a:moveTo>
                <a:lnTo>
                  <a:pt x="895265" y="0"/>
                </a:lnTo>
                <a:lnTo>
                  <a:pt x="895265" y="1472334"/>
                </a:lnTo>
                <a:lnTo>
                  <a:pt x="0" y="1472334"/>
                </a:lnTo>
                <a:lnTo>
                  <a:pt x="0" y="0"/>
                </a:lnTo>
                <a:close/>
              </a:path>
            </a:pathLst>
          </a:custGeom>
          <a:blipFill>
            <a:blip r:embed="rId5"/>
            <a:stretch>
              <a:fillRect l="-993" r="-996"/>
            </a:stretch>
          </a:blipFill>
        </p:spPr>
        <p:txBody>
          <a:bodyPr/>
          <a:lstStyle/>
          <a:p>
            <a:endParaRPr lang="en-IN"/>
          </a:p>
        </p:txBody>
      </p:sp>
      <p:sp>
        <p:nvSpPr>
          <p:cNvPr id="12" name="TextBox 12"/>
          <p:cNvSpPr txBox="1"/>
          <p:nvPr/>
        </p:nvSpPr>
        <p:spPr>
          <a:xfrm>
            <a:off x="581067" y="2005791"/>
            <a:ext cx="8771432" cy="830099"/>
          </a:xfrm>
          <a:prstGeom prst="rect">
            <a:avLst/>
          </a:prstGeom>
        </p:spPr>
        <p:txBody>
          <a:bodyPr lIns="0" tIns="0" rIns="0" bIns="0" rtlCol="0" anchor="t">
            <a:spAutoFit/>
          </a:bodyPr>
          <a:lstStyle/>
          <a:p>
            <a:pPr algn="ctr">
              <a:lnSpc>
                <a:spcPts val="3067"/>
              </a:lnSpc>
            </a:pPr>
            <a:endParaRPr b="1" dirty="0">
              <a:latin typeface="Abadi" panose="020B0604020104020204" pitchFamily="34" charset="0"/>
            </a:endParaRPr>
          </a:p>
          <a:p>
            <a:pPr marL="498729" lvl="1" indent="-249365" defTabSz="914400">
              <a:lnSpc>
                <a:spcPts val="3694"/>
              </a:lnSpc>
              <a:spcBef>
                <a:spcPct val="0"/>
              </a:spcBef>
              <a:buFont typeface="Arial"/>
              <a:buChar char="•"/>
            </a:pPr>
            <a:r>
              <a:rPr lang="en-US" sz="2310" dirty="0">
                <a:solidFill>
                  <a:srgbClr val="272525"/>
                </a:solidFill>
                <a:latin typeface="Roboto"/>
              </a:rPr>
              <a:t>Churn — Whether the customer churned or not (Yes or No)</a:t>
            </a:r>
          </a:p>
        </p:txBody>
      </p:sp>
      <p:sp>
        <p:nvSpPr>
          <p:cNvPr id="13" name="TextBox 13"/>
          <p:cNvSpPr txBox="1"/>
          <p:nvPr/>
        </p:nvSpPr>
        <p:spPr>
          <a:xfrm>
            <a:off x="323700" y="4210754"/>
            <a:ext cx="14055707" cy="3795911"/>
          </a:xfrm>
          <a:prstGeom prst="rect">
            <a:avLst/>
          </a:prstGeom>
        </p:spPr>
        <p:txBody>
          <a:bodyPr lIns="0" tIns="0" rIns="0" bIns="0" rtlCol="0" anchor="t">
            <a:spAutoFit/>
          </a:bodyPr>
          <a:lstStyle/>
          <a:p>
            <a:pPr marL="498729" lvl="1" indent="-249365" defTabSz="914400">
              <a:lnSpc>
                <a:spcPts val="3694"/>
              </a:lnSpc>
              <a:spcBef>
                <a:spcPct val="0"/>
              </a:spcBef>
              <a:buFont typeface="Arial"/>
              <a:buChar char="•"/>
            </a:pPr>
            <a:r>
              <a:rPr lang="en-US" sz="2310" dirty="0">
                <a:solidFill>
                  <a:srgbClr val="272525"/>
                </a:solidFill>
                <a:latin typeface="Roboto"/>
              </a:rPr>
              <a:t>Internet Service — A type of internet service the customer has (DSL, Fiber Optic, No)</a:t>
            </a:r>
          </a:p>
          <a:p>
            <a:pPr marL="498729" lvl="1" indent="-249365" defTabSz="914400">
              <a:lnSpc>
                <a:spcPts val="3694"/>
              </a:lnSpc>
              <a:spcBef>
                <a:spcPct val="0"/>
              </a:spcBef>
              <a:buFont typeface="Arial"/>
              <a:buChar char="•"/>
            </a:pPr>
            <a:r>
              <a:rPr lang="en-US" sz="2310" dirty="0">
                <a:solidFill>
                  <a:srgbClr val="272525"/>
                </a:solidFill>
                <a:latin typeface="Roboto"/>
              </a:rPr>
              <a:t>Online Security — Whether the customer has online security or not (Yes, No, No Internet Service)</a:t>
            </a:r>
          </a:p>
          <a:p>
            <a:pPr marL="498729" lvl="1" indent="-249365" defTabSz="914400">
              <a:lnSpc>
                <a:spcPts val="3694"/>
              </a:lnSpc>
              <a:spcBef>
                <a:spcPct val="0"/>
              </a:spcBef>
              <a:buFont typeface="Arial"/>
              <a:buChar char="•"/>
            </a:pPr>
            <a:r>
              <a:rPr lang="en-US" sz="2310" dirty="0">
                <a:solidFill>
                  <a:srgbClr val="272525"/>
                </a:solidFill>
                <a:latin typeface="Roboto"/>
              </a:rPr>
              <a:t>Online Backup — Whether the customer has online backup or not (Yes, No, No Internet Service)</a:t>
            </a:r>
          </a:p>
          <a:p>
            <a:pPr marL="498729" lvl="1" indent="-249365" defTabSz="914400">
              <a:lnSpc>
                <a:spcPts val="3694"/>
              </a:lnSpc>
              <a:spcBef>
                <a:spcPct val="0"/>
              </a:spcBef>
              <a:buFont typeface="Arial"/>
              <a:buChar char="•"/>
            </a:pPr>
            <a:r>
              <a:rPr lang="en-US" sz="2310" dirty="0">
                <a:solidFill>
                  <a:srgbClr val="272525"/>
                </a:solidFill>
                <a:latin typeface="Roboto"/>
              </a:rPr>
              <a:t>Device Protection — Whether the customer has device protection or not (Yes, No, No Internet Service)</a:t>
            </a:r>
          </a:p>
          <a:p>
            <a:pPr marL="498729" lvl="1" indent="-249365" defTabSz="914400">
              <a:lnSpc>
                <a:spcPts val="3694"/>
              </a:lnSpc>
              <a:spcBef>
                <a:spcPct val="0"/>
              </a:spcBef>
              <a:buFont typeface="Arial"/>
              <a:buChar char="•"/>
            </a:pPr>
            <a:r>
              <a:rPr lang="en-US" sz="2310" dirty="0">
                <a:solidFill>
                  <a:srgbClr val="272525"/>
                </a:solidFill>
                <a:latin typeface="Roboto"/>
              </a:rPr>
              <a:t>Tech Support — Whether the customer has tech support or not (Yes, No, No Internet Service)</a:t>
            </a:r>
          </a:p>
          <a:p>
            <a:pPr marL="498729" lvl="1" indent="-249365" defTabSz="914400">
              <a:lnSpc>
                <a:spcPts val="3694"/>
              </a:lnSpc>
              <a:spcBef>
                <a:spcPct val="0"/>
              </a:spcBef>
              <a:buFont typeface="Arial"/>
              <a:buChar char="•"/>
            </a:pPr>
            <a:r>
              <a:rPr lang="en-US" sz="2310" dirty="0">
                <a:solidFill>
                  <a:srgbClr val="272525"/>
                </a:solidFill>
                <a:latin typeface="Roboto"/>
              </a:rPr>
              <a:t>Streaming TV—Whether the customer has a streaming TV (Yes, No, No Internet Service)</a:t>
            </a:r>
          </a:p>
          <a:p>
            <a:pPr marL="498729" lvl="1" indent="-249365" defTabSz="914400">
              <a:lnSpc>
                <a:spcPts val="3694"/>
              </a:lnSpc>
              <a:spcBef>
                <a:spcPct val="0"/>
              </a:spcBef>
              <a:buFont typeface="Arial"/>
              <a:buChar char="•"/>
            </a:pPr>
            <a:r>
              <a:rPr lang="en-US" sz="2310" dirty="0">
                <a:solidFill>
                  <a:srgbClr val="272525"/>
                </a:solidFill>
                <a:latin typeface="Roboto"/>
              </a:rPr>
              <a:t>Streaming Movies — Whether the customer has a streaming movie (Yes, No, No Internet Service)</a:t>
            </a:r>
          </a:p>
          <a:p>
            <a:pPr marL="498729" lvl="1" indent="-249365" defTabSz="914400">
              <a:lnSpc>
                <a:spcPts val="3694"/>
              </a:lnSpc>
              <a:spcBef>
                <a:spcPct val="0"/>
              </a:spcBef>
              <a:buFont typeface="Arial"/>
              <a:buChar char="•"/>
            </a:pPr>
            <a:r>
              <a:rPr lang="en-US" sz="2310" dirty="0">
                <a:solidFill>
                  <a:srgbClr val="272525"/>
                </a:solidFill>
                <a:latin typeface="Roboto"/>
              </a:rPr>
              <a:t>Phone Service - Whether the customer has a phone service or not (Yes, No)</a:t>
            </a:r>
          </a:p>
        </p:txBody>
      </p:sp>
      <p:sp>
        <p:nvSpPr>
          <p:cNvPr id="17" name="TextBox 17"/>
          <p:cNvSpPr txBox="1"/>
          <p:nvPr/>
        </p:nvSpPr>
        <p:spPr>
          <a:xfrm>
            <a:off x="581068" y="9639648"/>
            <a:ext cx="4375711" cy="271212"/>
          </a:xfrm>
          <a:prstGeom prst="rect">
            <a:avLst/>
          </a:prstGeom>
        </p:spPr>
        <p:txBody>
          <a:bodyPr lIns="0" tIns="0" rIns="0" bIns="0" rtlCol="0" anchor="t">
            <a:spAutoFit/>
          </a:bodyPr>
          <a:lstStyle/>
          <a:p>
            <a:pPr algn="l">
              <a:lnSpc>
                <a:spcPts val="2196"/>
              </a:lnSpc>
            </a:pPr>
            <a:r>
              <a:rPr lang="en-US" sz="1830" spc="17">
                <a:solidFill>
                  <a:srgbClr val="000000"/>
                </a:solidFill>
                <a:latin typeface="TT Rounds Condensed Bold"/>
              </a:rPr>
              <a:t>© 2021 Jigsaw Academy Education Pvt Ltd.</a:t>
            </a:r>
          </a:p>
        </p:txBody>
      </p:sp>
      <p:sp>
        <p:nvSpPr>
          <p:cNvPr id="18" name="TextBox 18"/>
          <p:cNvSpPr txBox="1"/>
          <p:nvPr/>
        </p:nvSpPr>
        <p:spPr>
          <a:xfrm>
            <a:off x="2286000" y="3220980"/>
            <a:ext cx="2877800" cy="465512"/>
          </a:xfrm>
          <a:prstGeom prst="rect">
            <a:avLst/>
          </a:prstGeom>
        </p:spPr>
        <p:txBody>
          <a:bodyPr wrap="square" lIns="0" tIns="0" rIns="0" bIns="0" rtlCol="0" anchor="t">
            <a:spAutoFit/>
          </a:bodyPr>
          <a:lstStyle/>
          <a:p>
            <a:pPr lvl="0" algn="ctr">
              <a:lnSpc>
                <a:spcPts val="3874"/>
              </a:lnSpc>
              <a:spcBef>
                <a:spcPct val="0"/>
              </a:spcBef>
            </a:pPr>
            <a:r>
              <a:rPr lang="en-US" sz="2800" dirty="0">
                <a:solidFill>
                  <a:srgbClr val="3D7CA6"/>
                </a:solidFill>
                <a:latin typeface="Arimo Bold"/>
              </a:rPr>
              <a:t>Service type</a:t>
            </a:r>
          </a:p>
        </p:txBody>
      </p:sp>
      <p:sp>
        <p:nvSpPr>
          <p:cNvPr id="20" name="TextBox 20"/>
          <p:cNvSpPr txBox="1"/>
          <p:nvPr/>
        </p:nvSpPr>
        <p:spPr>
          <a:xfrm>
            <a:off x="2057400" y="1269143"/>
            <a:ext cx="4274791" cy="465512"/>
          </a:xfrm>
          <a:prstGeom prst="rect">
            <a:avLst/>
          </a:prstGeom>
        </p:spPr>
        <p:txBody>
          <a:bodyPr lIns="0" tIns="0" rIns="0" bIns="0" rtlCol="0" anchor="t">
            <a:spAutoFit/>
          </a:bodyPr>
          <a:lstStyle/>
          <a:p>
            <a:pPr lvl="0" indent="0" algn="ctr">
              <a:lnSpc>
                <a:spcPts val="3874"/>
              </a:lnSpc>
              <a:spcBef>
                <a:spcPct val="0"/>
              </a:spcBef>
            </a:pPr>
            <a:r>
              <a:rPr lang="en-US" sz="2800" dirty="0">
                <a:solidFill>
                  <a:srgbClr val="3D7CA6"/>
                </a:solidFill>
                <a:latin typeface="Arimo Bold"/>
              </a:rPr>
              <a:t>Classification Label </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33826" y="170059"/>
            <a:ext cx="1341516" cy="1095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3" name="TextBox 22">
            <a:extLst>
              <a:ext uri="{FF2B5EF4-FFF2-40B4-BE49-F238E27FC236}">
                <a16:creationId xmlns:a16="http://schemas.microsoft.com/office/drawing/2014/main" id="{F992486C-6B33-61C2-A84D-45AD9CA20083}"/>
              </a:ext>
            </a:extLst>
          </p:cNvPr>
          <p:cNvSpPr txBox="1"/>
          <p:nvPr/>
        </p:nvSpPr>
        <p:spPr>
          <a:xfrm>
            <a:off x="1642204" y="-213634"/>
            <a:ext cx="10702196" cy="980589"/>
          </a:xfrm>
          <a:prstGeom prst="rect">
            <a:avLst/>
          </a:prstGeom>
          <a:noFill/>
        </p:spPr>
        <p:txBody>
          <a:bodyPr wrap="square">
            <a:spAutoFit/>
          </a:bodyPr>
          <a:lstStyle/>
          <a:p>
            <a:pPr algn="l">
              <a:lnSpc>
                <a:spcPts val="7857"/>
              </a:lnSpc>
            </a:pPr>
            <a:r>
              <a:rPr lang="en-US" sz="4400" dirty="0">
                <a:solidFill>
                  <a:srgbClr val="000000"/>
                </a:solidFill>
                <a:latin typeface="Arimo Bold"/>
              </a:rPr>
              <a:t>Data </a:t>
            </a:r>
            <a:r>
              <a:rPr lang="en-US" sz="4000" dirty="0">
                <a:solidFill>
                  <a:srgbClr val="000000"/>
                </a:solidFill>
                <a:latin typeface="Arimo Bold"/>
              </a:rPr>
              <a:t>Understanding</a:t>
            </a:r>
            <a:r>
              <a:rPr lang="en-US" sz="4400" dirty="0">
                <a:solidFill>
                  <a:srgbClr val="000000"/>
                </a:solidFill>
                <a:latin typeface="Arimo Bold"/>
              </a:rPr>
              <a:t>/Data Dictionary</a:t>
            </a:r>
          </a:p>
        </p:txBody>
      </p:sp>
      <p:pic>
        <p:nvPicPr>
          <p:cNvPr id="27" name="Picture 26">
            <a:extLst>
              <a:ext uri="{FF2B5EF4-FFF2-40B4-BE49-F238E27FC236}">
                <a16:creationId xmlns:a16="http://schemas.microsoft.com/office/drawing/2014/main" id="{81B766E2-2306-E37D-C151-8CD4C4A6B394}"/>
              </a:ext>
            </a:extLst>
          </p:cNvPr>
          <p:cNvPicPr>
            <a:picLocks noChangeAspect="1"/>
          </p:cNvPicPr>
          <p:nvPr/>
        </p:nvPicPr>
        <p:blipFill>
          <a:blip r:embed="rId7"/>
          <a:stretch>
            <a:fillRect/>
          </a:stretch>
        </p:blipFill>
        <p:spPr>
          <a:xfrm>
            <a:off x="14830226" y="2058793"/>
            <a:ext cx="1635777" cy="1189656"/>
          </a:xfrm>
          <a:prstGeom prst="rect">
            <a:avLst/>
          </a:prstGeom>
        </p:spPr>
      </p:pic>
      <p:pic>
        <p:nvPicPr>
          <p:cNvPr id="29" name="Picture 28">
            <a:extLst>
              <a:ext uri="{FF2B5EF4-FFF2-40B4-BE49-F238E27FC236}">
                <a16:creationId xmlns:a16="http://schemas.microsoft.com/office/drawing/2014/main" id="{93CBD503-72E2-5162-8424-09BC17940A32}"/>
              </a:ext>
            </a:extLst>
          </p:cNvPr>
          <p:cNvPicPr>
            <a:picLocks noChangeAspect="1"/>
          </p:cNvPicPr>
          <p:nvPr/>
        </p:nvPicPr>
        <p:blipFill>
          <a:blip r:embed="rId8"/>
          <a:stretch>
            <a:fillRect/>
          </a:stretch>
        </p:blipFill>
        <p:spPr>
          <a:xfrm>
            <a:off x="14989469" y="3799218"/>
            <a:ext cx="2081897" cy="1189655"/>
          </a:xfrm>
          <a:prstGeom prst="rect">
            <a:avLst/>
          </a:prstGeom>
        </p:spPr>
      </p:pic>
      <p:pic>
        <p:nvPicPr>
          <p:cNvPr id="31" name="Picture 30">
            <a:extLst>
              <a:ext uri="{FF2B5EF4-FFF2-40B4-BE49-F238E27FC236}">
                <a16:creationId xmlns:a16="http://schemas.microsoft.com/office/drawing/2014/main" id="{73F62BAF-38B1-4D80-6DE3-8E22F59BF3F9}"/>
              </a:ext>
            </a:extLst>
          </p:cNvPr>
          <p:cNvPicPr>
            <a:picLocks noChangeAspect="1"/>
          </p:cNvPicPr>
          <p:nvPr/>
        </p:nvPicPr>
        <p:blipFill>
          <a:blip r:embed="rId9"/>
          <a:stretch>
            <a:fillRect/>
          </a:stretch>
        </p:blipFill>
        <p:spPr>
          <a:xfrm>
            <a:off x="15248207" y="5714263"/>
            <a:ext cx="1485619" cy="1571001"/>
          </a:xfrm>
          <a:prstGeom prst="rect">
            <a:avLst/>
          </a:prstGeom>
        </p:spPr>
      </p:pic>
      <p:sp>
        <p:nvSpPr>
          <p:cNvPr id="11" name="TextBox 10">
            <a:extLst>
              <a:ext uri="{FF2B5EF4-FFF2-40B4-BE49-F238E27FC236}">
                <a16:creationId xmlns:a16="http://schemas.microsoft.com/office/drawing/2014/main" id="{3BBDB9B9-A9B4-F4D6-1590-E37DD6F53B2F}"/>
              </a:ext>
            </a:extLst>
          </p:cNvPr>
          <p:cNvSpPr txBox="1"/>
          <p:nvPr/>
        </p:nvSpPr>
        <p:spPr>
          <a:xfrm>
            <a:off x="17907000" y="10020300"/>
            <a:ext cx="353107" cy="369332"/>
          </a:xfrm>
          <a:prstGeom prst="rect">
            <a:avLst/>
          </a:prstGeom>
          <a:noFill/>
        </p:spPr>
        <p:txBody>
          <a:bodyPr wrap="square" rtlCol="0">
            <a:spAutoFit/>
          </a:bodyPr>
          <a:lstStyle/>
          <a:p>
            <a:r>
              <a:rPr lang="en-US" dirty="0"/>
              <a:t>9</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1595</TotalTime>
  <Words>4468</Words>
  <Application>Microsoft Office PowerPoint</Application>
  <PresentationFormat>Custom</PresentationFormat>
  <Paragraphs>537</Paragraphs>
  <Slides>48</Slides>
  <Notes>3</Notes>
  <HiddenSlides>0</HiddenSlides>
  <MMClips>1</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48</vt:i4>
      </vt:variant>
    </vt:vector>
  </HeadingPairs>
  <TitlesOfParts>
    <vt:vector size="70" baseType="lpstr">
      <vt:lpstr>Arial Narrow</vt:lpstr>
      <vt:lpstr>Century Gothic</vt:lpstr>
      <vt:lpstr>Stencil Std</vt:lpstr>
      <vt:lpstr>Wingdings 3</vt:lpstr>
      <vt:lpstr>Arial</vt:lpstr>
      <vt:lpstr>Aldhabi</vt:lpstr>
      <vt:lpstr>Bukhari Script Bold</vt:lpstr>
      <vt:lpstr>Tahoma</vt:lpstr>
      <vt:lpstr>Arimo</vt:lpstr>
      <vt:lpstr>TT Rounds Condensed</vt:lpstr>
      <vt:lpstr>Open Sans</vt:lpstr>
      <vt:lpstr>Adobe Garamond Pro Bold</vt:lpstr>
      <vt:lpstr>TT Rounds Condensed Bold Italics</vt:lpstr>
      <vt:lpstr>Abadi</vt:lpstr>
      <vt:lpstr>Calibri</vt:lpstr>
      <vt:lpstr>Aharoni</vt:lpstr>
      <vt:lpstr>TT Rounds Condensed Bold</vt:lpstr>
      <vt:lpstr>Roboto</vt:lpstr>
      <vt:lpstr>Arimo Bold</vt:lpstr>
      <vt:lpstr>Roboto Bold</vt:lpstr>
      <vt:lpstr>Söhne</vt:lpstr>
      <vt:lpstr>Wisp</vt:lpstr>
      <vt:lpstr>PowerPoint Presentation</vt:lpstr>
      <vt:lpstr>PowerPoint Presentation</vt:lpstr>
      <vt:lpstr>PowerPoint Presentation</vt:lpstr>
      <vt:lpstr>PowerPoint Presentation</vt:lpstr>
      <vt:lpstr>PowerPoint Presentation</vt:lpstr>
      <vt:lpstr>Project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R-IPBA B17 - JA_IPBA PPT Template.pptx</dc:title>
  <dc:creator>ADOLINA CHAKRABARTY</dc:creator>
  <cp:lastModifiedBy>Dillip Meher</cp:lastModifiedBy>
  <cp:revision>152</cp:revision>
  <dcterms:created xsi:type="dcterms:W3CDTF">2006-08-16T00:00:00Z</dcterms:created>
  <dcterms:modified xsi:type="dcterms:W3CDTF">2024-04-05T23:28:21Z</dcterms:modified>
  <dc:identifier>DAGAz31wmnw</dc:identifier>
</cp:coreProperties>
</file>